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Lst>
  <p:notesMasterIdLst>
    <p:notesMasterId r:id="rId22"/>
  </p:notesMasterIdLst>
  <p:sldIdLst>
    <p:sldId id="256" r:id="rId2"/>
    <p:sldId id="257" r:id="rId3"/>
    <p:sldId id="258" r:id="rId4"/>
    <p:sldId id="259" r:id="rId5"/>
    <p:sldId id="267" r:id="rId6"/>
    <p:sldId id="268" r:id="rId7"/>
    <p:sldId id="269" r:id="rId8"/>
    <p:sldId id="270" r:id="rId9"/>
    <p:sldId id="271" r:id="rId10"/>
    <p:sldId id="263" r:id="rId11"/>
    <p:sldId id="273" r:id="rId12"/>
    <p:sldId id="272" r:id="rId13"/>
    <p:sldId id="274" r:id="rId14"/>
    <p:sldId id="275" r:id="rId15"/>
    <p:sldId id="276" r:id="rId16"/>
    <p:sldId id="277" r:id="rId17"/>
    <p:sldId id="278" r:id="rId18"/>
    <p:sldId id="279" r:id="rId19"/>
    <p:sldId id="280" r:id="rId20"/>
    <p:sldId id="28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043" autoAdjust="0"/>
  </p:normalViewPr>
  <p:slideViewPr>
    <p:cSldViewPr snapToGrid="0">
      <p:cViewPr varScale="1">
        <p:scale>
          <a:sx n="76" d="100"/>
          <a:sy n="76" d="100"/>
        </p:scale>
        <p:origin x="94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瑀婕 陳" userId="c176ebd2e60a71ab" providerId="LiveId" clId="{33EA3ADE-64D6-4AF3-A0D1-BBD6ED06FB16}"/>
    <pc:docChg chg="undo custSel addSld delSld modSld">
      <pc:chgData name="瑀婕 陳" userId="c176ebd2e60a71ab" providerId="LiveId" clId="{33EA3ADE-64D6-4AF3-A0D1-BBD6ED06FB16}" dt="2021-10-27T02:03:13.205" v="1069"/>
      <pc:docMkLst>
        <pc:docMk/>
      </pc:docMkLst>
      <pc:sldChg chg="modNotesTx">
        <pc:chgData name="瑀婕 陳" userId="c176ebd2e60a71ab" providerId="LiveId" clId="{33EA3ADE-64D6-4AF3-A0D1-BBD6ED06FB16}" dt="2021-10-26T15:20:46.939" v="598" actId="20577"/>
        <pc:sldMkLst>
          <pc:docMk/>
          <pc:sldMk cId="3304849293" sldId="256"/>
        </pc:sldMkLst>
      </pc:sldChg>
      <pc:sldChg chg="modNotesTx">
        <pc:chgData name="瑀婕 陳" userId="c176ebd2e60a71ab" providerId="LiveId" clId="{33EA3ADE-64D6-4AF3-A0D1-BBD6ED06FB16}" dt="2021-10-27T01:38:35.791" v="608" actId="20577"/>
        <pc:sldMkLst>
          <pc:docMk/>
          <pc:sldMk cId="1645856168" sldId="257"/>
        </pc:sldMkLst>
      </pc:sldChg>
      <pc:sldChg chg="modNotesTx">
        <pc:chgData name="瑀婕 陳" userId="c176ebd2e60a71ab" providerId="LiveId" clId="{33EA3ADE-64D6-4AF3-A0D1-BBD6ED06FB16}" dt="2021-10-27T01:42:54.445" v="910" actId="20577"/>
        <pc:sldMkLst>
          <pc:docMk/>
          <pc:sldMk cId="2404235456" sldId="259"/>
        </pc:sldMkLst>
      </pc:sldChg>
      <pc:sldChg chg="modNotesTx">
        <pc:chgData name="瑀婕 陳" userId="c176ebd2e60a71ab" providerId="LiveId" clId="{33EA3ADE-64D6-4AF3-A0D1-BBD6ED06FB16}" dt="2021-10-27T01:52:55.534" v="916" actId="20577"/>
        <pc:sldMkLst>
          <pc:docMk/>
          <pc:sldMk cId="4261865573" sldId="269"/>
        </pc:sldMkLst>
      </pc:sldChg>
      <pc:sldChg chg="modSp mod">
        <pc:chgData name="瑀婕 陳" userId="c176ebd2e60a71ab" providerId="LiveId" clId="{33EA3ADE-64D6-4AF3-A0D1-BBD6ED06FB16}" dt="2021-10-27T01:54:56.988" v="922" actId="20577"/>
        <pc:sldMkLst>
          <pc:docMk/>
          <pc:sldMk cId="337509825" sldId="270"/>
        </pc:sldMkLst>
        <pc:spChg chg="mod">
          <ac:chgData name="瑀婕 陳" userId="c176ebd2e60a71ab" providerId="LiveId" clId="{33EA3ADE-64D6-4AF3-A0D1-BBD6ED06FB16}" dt="2021-10-27T01:54:56.988" v="922" actId="20577"/>
          <ac:spMkLst>
            <pc:docMk/>
            <pc:sldMk cId="337509825" sldId="270"/>
            <ac:spMk id="3" creationId="{EB9F253A-4BDB-48E6-90DE-6AB9F5EC3703}"/>
          </ac:spMkLst>
        </pc:spChg>
      </pc:sldChg>
      <pc:sldChg chg="modNotesTx">
        <pc:chgData name="瑀婕 陳" userId="c176ebd2e60a71ab" providerId="LiveId" clId="{33EA3ADE-64D6-4AF3-A0D1-BBD6ED06FB16}" dt="2021-10-27T01:57:55.527" v="969" actId="20577"/>
        <pc:sldMkLst>
          <pc:docMk/>
          <pc:sldMk cId="2218523394" sldId="271"/>
        </pc:sldMkLst>
      </pc:sldChg>
      <pc:sldChg chg="modNotesTx">
        <pc:chgData name="瑀婕 陳" userId="c176ebd2e60a71ab" providerId="LiveId" clId="{33EA3ADE-64D6-4AF3-A0D1-BBD6ED06FB16}" dt="2021-10-27T02:02:24.830" v="1068" actId="20577"/>
        <pc:sldMkLst>
          <pc:docMk/>
          <pc:sldMk cId="3667675538" sldId="274"/>
        </pc:sldMkLst>
      </pc:sldChg>
      <pc:sldChg chg="modNotesTx">
        <pc:chgData name="瑀婕 陳" userId="c176ebd2e60a71ab" providerId="LiveId" clId="{33EA3ADE-64D6-4AF3-A0D1-BBD6ED06FB16}" dt="2021-10-27T02:03:13.205" v="1069"/>
        <pc:sldMkLst>
          <pc:docMk/>
          <pc:sldMk cId="268582185" sldId="275"/>
        </pc:sldMkLst>
      </pc:sldChg>
      <pc:sldChg chg="modNotesTx">
        <pc:chgData name="瑀婕 陳" userId="c176ebd2e60a71ab" providerId="LiveId" clId="{33EA3ADE-64D6-4AF3-A0D1-BBD6ED06FB16}" dt="2021-10-26T15:04:50.235" v="260" actId="20577"/>
        <pc:sldMkLst>
          <pc:docMk/>
          <pc:sldMk cId="4198966044" sldId="278"/>
        </pc:sldMkLst>
      </pc:sldChg>
      <pc:sldChg chg="modNotesTx">
        <pc:chgData name="瑀婕 陳" userId="c176ebd2e60a71ab" providerId="LiveId" clId="{33EA3ADE-64D6-4AF3-A0D1-BBD6ED06FB16}" dt="2021-10-26T15:18:02.490" v="444" actId="20577"/>
        <pc:sldMkLst>
          <pc:docMk/>
          <pc:sldMk cId="2821856404" sldId="279"/>
        </pc:sldMkLst>
      </pc:sldChg>
      <pc:sldChg chg="new del modNotesTx">
        <pc:chgData name="瑀婕 陳" userId="c176ebd2e60a71ab" providerId="LiveId" clId="{33EA3ADE-64D6-4AF3-A0D1-BBD6ED06FB16}" dt="2021-10-26T15:04:40.893" v="249" actId="680"/>
        <pc:sldMkLst>
          <pc:docMk/>
          <pc:sldMk cId="3016616269"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29C17-412A-4179-9832-986D8D134779}" type="datetimeFigureOut">
              <a:rPr lang="zh-TW" altLang="en-US" smtClean="0"/>
              <a:t>2021/10/27</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2D5F5-2247-4B1F-987C-DDC6380C83FB}" type="slidenum">
              <a:rPr lang="zh-TW" altLang="en-US" smtClean="0"/>
              <a:t>‹#›</a:t>
            </a:fld>
            <a:endParaRPr lang="zh-TW" altLang="en-US"/>
          </a:p>
        </p:txBody>
      </p:sp>
    </p:spTree>
    <p:extLst>
      <p:ext uri="{BB962C8B-B14F-4D97-AF65-F5344CB8AC3E}">
        <p14:creationId xmlns:p14="http://schemas.microsoft.com/office/powerpoint/2010/main" val="1580741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這個</a:t>
            </a:r>
            <a:r>
              <a:rPr lang="zh-TW" altLang="en-US"/>
              <a:t>研究是利用</a:t>
            </a:r>
            <a:r>
              <a:rPr lang="zh-TW" altLang="en-US" dirty="0"/>
              <a:t>模擬火車駕駛任務，來說明介面的資訊量是否會影響操作員</a:t>
            </a:r>
            <a:r>
              <a:rPr lang="zh-TW" altLang="en-US"/>
              <a:t>的任務表現</a:t>
            </a:r>
            <a:endParaRPr lang="zh-TW" altLang="en-US" dirty="0"/>
          </a:p>
        </p:txBody>
      </p:sp>
      <p:sp>
        <p:nvSpPr>
          <p:cNvPr id="4" name="投影片編號版面配置區 3"/>
          <p:cNvSpPr>
            <a:spLocks noGrp="1"/>
          </p:cNvSpPr>
          <p:nvPr>
            <p:ph type="sldNum" sz="quarter" idx="5"/>
          </p:nvPr>
        </p:nvSpPr>
        <p:spPr/>
        <p:txBody>
          <a:bodyPr/>
          <a:lstStyle/>
          <a:p>
            <a:fld id="{5D82D5F5-2247-4B1F-987C-DDC6380C83FB}" type="slidenum">
              <a:rPr lang="zh-TW" altLang="en-US" smtClean="0"/>
              <a:t>1</a:t>
            </a:fld>
            <a:endParaRPr lang="zh-TW" altLang="en-US"/>
          </a:p>
        </p:txBody>
      </p:sp>
    </p:spTree>
    <p:extLst>
      <p:ext uri="{BB962C8B-B14F-4D97-AF65-F5344CB8AC3E}">
        <p14:creationId xmlns:p14="http://schemas.microsoft.com/office/powerpoint/2010/main" val="61889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t>軌道狀況：顯示目前到車站的距離，其中到站最佳停靠位置用短綠線表示</a:t>
            </a:r>
          </a:p>
          <a:p>
            <a:endParaRPr lang="en-US" altLang="zh-TW" sz="1200" dirty="0"/>
          </a:p>
          <a:p>
            <a:r>
              <a:rPr lang="en-US" altLang="zh-TW" sz="1200" dirty="0"/>
              <a:t>SD(speeding duration)</a:t>
            </a:r>
          </a:p>
          <a:p>
            <a:r>
              <a:rPr lang="en-US" altLang="zh-TW" sz="1200" dirty="0"/>
              <a:t>AS (average value of speeding)</a:t>
            </a:r>
          </a:p>
          <a:p>
            <a:r>
              <a:rPr lang="en-US" altLang="zh-TW" sz="1200" dirty="0"/>
              <a:t>MS (maximum value of speeding)</a:t>
            </a:r>
          </a:p>
          <a:p>
            <a:r>
              <a:rPr lang="en-US" altLang="zh-TW" sz="1200" dirty="0"/>
              <a:t>EB (emergency brake duration)</a:t>
            </a:r>
          </a:p>
          <a:p>
            <a:r>
              <a:rPr lang="en-US" altLang="zh-TW" sz="1200" dirty="0"/>
              <a:t>DOP (distance to optimal position)</a:t>
            </a:r>
          </a:p>
          <a:p>
            <a:r>
              <a:rPr lang="en-US" altLang="zh-TW" sz="1200" dirty="0"/>
              <a:t>L (Late)</a:t>
            </a:r>
            <a:endParaRPr lang="zh-TW" altLang="en-US" dirty="0"/>
          </a:p>
        </p:txBody>
      </p:sp>
      <p:sp>
        <p:nvSpPr>
          <p:cNvPr id="4" name="投影片編號版面配置區 3"/>
          <p:cNvSpPr>
            <a:spLocks noGrp="1"/>
          </p:cNvSpPr>
          <p:nvPr>
            <p:ph type="sldNum" sz="quarter" idx="5"/>
          </p:nvPr>
        </p:nvSpPr>
        <p:spPr/>
        <p:txBody>
          <a:bodyPr/>
          <a:lstStyle/>
          <a:p>
            <a:fld id="{3A8B5803-3A4D-41C1-8556-8B3F309211CD}" type="slidenum">
              <a:rPr lang="zh-TW" altLang="en-US" smtClean="0"/>
              <a:t>10</a:t>
            </a:fld>
            <a:endParaRPr lang="zh-TW" altLang="en-US"/>
          </a:p>
        </p:txBody>
      </p:sp>
    </p:spTree>
    <p:extLst>
      <p:ext uri="{BB962C8B-B14F-4D97-AF65-F5344CB8AC3E}">
        <p14:creationId xmlns:p14="http://schemas.microsoft.com/office/powerpoint/2010/main" val="4229012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32262A2-1637-4FE2-A9A2-51B4858525CA}" type="slidenum">
              <a:rPr lang="zh-TW" altLang="en-US" smtClean="0"/>
              <a:t>11</a:t>
            </a:fld>
            <a:endParaRPr lang="zh-TW" altLang="en-US"/>
          </a:p>
        </p:txBody>
      </p:sp>
    </p:spTree>
    <p:extLst>
      <p:ext uri="{BB962C8B-B14F-4D97-AF65-F5344CB8AC3E}">
        <p14:creationId xmlns:p14="http://schemas.microsoft.com/office/powerpoint/2010/main" val="710815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32262A2-1637-4FE2-A9A2-51B4858525CA}" type="slidenum">
              <a:rPr lang="zh-TW" altLang="en-US" smtClean="0"/>
              <a:t>12</a:t>
            </a:fld>
            <a:endParaRPr lang="zh-TW" altLang="en-US"/>
          </a:p>
        </p:txBody>
      </p:sp>
    </p:spTree>
    <p:extLst>
      <p:ext uri="{BB962C8B-B14F-4D97-AF65-F5344CB8AC3E}">
        <p14:creationId xmlns:p14="http://schemas.microsoft.com/office/powerpoint/2010/main" val="1164305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可用資訊：操作錯誤警告、軌道狀況、目前速度</a:t>
            </a:r>
            <a:endParaRPr lang="en-US" altLang="zh-TW" dirty="0"/>
          </a:p>
          <a:p>
            <a:r>
              <a:rPr lang="en-US" altLang="zh-TW" dirty="0"/>
              <a:t>SD </a:t>
            </a:r>
            <a:r>
              <a:rPr lang="zh-TW" altLang="en-US" dirty="0"/>
              <a:t>：超速持續時間（</a:t>
            </a:r>
            <a:r>
              <a:rPr lang="en-US" altLang="zh-TW" dirty="0"/>
              <a:t>s</a:t>
            </a:r>
            <a:r>
              <a:rPr lang="zh-TW" altLang="en-US" dirty="0"/>
              <a:t>）</a:t>
            </a:r>
          </a:p>
          <a:p>
            <a:r>
              <a:rPr lang="en-US" altLang="zh-TW" dirty="0"/>
              <a:t>AS </a:t>
            </a:r>
            <a:r>
              <a:rPr lang="zh-TW" altLang="en-US" dirty="0"/>
              <a:t>：超速時速度平均值（</a:t>
            </a:r>
            <a:r>
              <a:rPr lang="en-US" altLang="zh-TW" dirty="0"/>
              <a:t>km / h</a:t>
            </a:r>
            <a:r>
              <a:rPr lang="zh-TW" altLang="en-US" dirty="0"/>
              <a:t>）</a:t>
            </a:r>
          </a:p>
          <a:p>
            <a:r>
              <a:rPr lang="en-US" altLang="zh-TW" dirty="0"/>
              <a:t>MS </a:t>
            </a:r>
            <a:r>
              <a:rPr lang="zh-TW" altLang="en-US" dirty="0"/>
              <a:t>：超速時速度最大值（</a:t>
            </a:r>
            <a:r>
              <a:rPr lang="en-US" altLang="zh-TW" dirty="0"/>
              <a:t>km / h</a:t>
            </a:r>
            <a:r>
              <a:rPr lang="zh-TW" altLang="en-US" dirty="0"/>
              <a:t>）</a:t>
            </a:r>
            <a:endParaRPr lang="en-US" altLang="zh-TW" dirty="0"/>
          </a:p>
          <a:p>
            <a:r>
              <a:rPr lang="zh-TW" altLang="en-US" sz="1200" dirty="0"/>
              <a:t>操作錯誤警告區，顯示超速或是緊急煞車；</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5D82D5F5-2247-4B1F-987C-DDC6380C83FB}" type="slidenum">
              <a:rPr lang="zh-TW" altLang="en-US" smtClean="0"/>
              <a:t>13</a:t>
            </a:fld>
            <a:endParaRPr lang="zh-TW" altLang="en-US"/>
          </a:p>
        </p:txBody>
      </p:sp>
    </p:spTree>
    <p:extLst>
      <p:ext uri="{BB962C8B-B14F-4D97-AF65-F5344CB8AC3E}">
        <p14:creationId xmlns:p14="http://schemas.microsoft.com/office/powerpoint/2010/main" val="3202752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可用資訊：操作錯誤警告、軌道狀況、目前速度</a:t>
            </a:r>
            <a:endParaRPr lang="en-US" altLang="zh-TW"/>
          </a:p>
          <a:p>
            <a:endParaRPr lang="zh-TW" altLang="en-US" dirty="0"/>
          </a:p>
        </p:txBody>
      </p:sp>
      <p:sp>
        <p:nvSpPr>
          <p:cNvPr id="4" name="投影片編號版面配置區 3"/>
          <p:cNvSpPr>
            <a:spLocks noGrp="1"/>
          </p:cNvSpPr>
          <p:nvPr>
            <p:ph type="sldNum" sz="quarter" idx="5"/>
          </p:nvPr>
        </p:nvSpPr>
        <p:spPr/>
        <p:txBody>
          <a:bodyPr/>
          <a:lstStyle/>
          <a:p>
            <a:fld id="{5D82D5F5-2247-4B1F-987C-DDC6380C83FB}" type="slidenum">
              <a:rPr lang="zh-TW" altLang="en-US" smtClean="0"/>
              <a:t>14</a:t>
            </a:fld>
            <a:endParaRPr lang="zh-TW" altLang="en-US"/>
          </a:p>
        </p:txBody>
      </p:sp>
    </p:spTree>
    <p:extLst>
      <p:ext uri="{BB962C8B-B14F-4D97-AF65-F5344CB8AC3E}">
        <p14:creationId xmlns:p14="http://schemas.microsoft.com/office/powerpoint/2010/main" val="2802710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SD </a:t>
            </a:r>
            <a:r>
              <a:rPr lang="zh-TW" altLang="en-US" dirty="0"/>
              <a:t>：超速持續時間（</a:t>
            </a:r>
            <a:r>
              <a:rPr lang="en-US" altLang="zh-TW" dirty="0"/>
              <a:t>s</a:t>
            </a:r>
            <a:r>
              <a:rPr lang="zh-TW" altLang="en-US" dirty="0"/>
              <a:t>）</a:t>
            </a:r>
          </a:p>
          <a:p>
            <a:r>
              <a:rPr lang="en-US" altLang="zh-TW" dirty="0"/>
              <a:t>AS </a:t>
            </a:r>
            <a:r>
              <a:rPr lang="zh-TW" altLang="en-US" dirty="0"/>
              <a:t>：超速時速度平均值（</a:t>
            </a:r>
            <a:r>
              <a:rPr lang="en-US" altLang="zh-TW" dirty="0"/>
              <a:t>km / h</a:t>
            </a:r>
            <a:r>
              <a:rPr lang="zh-TW" altLang="en-US" dirty="0"/>
              <a:t>）</a:t>
            </a:r>
          </a:p>
          <a:p>
            <a:r>
              <a:rPr lang="en-US" altLang="zh-TW" dirty="0"/>
              <a:t>MS </a:t>
            </a:r>
            <a:r>
              <a:rPr lang="zh-TW" altLang="en-US" dirty="0"/>
              <a:t>：超速時速度最大值（</a:t>
            </a:r>
            <a:r>
              <a:rPr lang="en-US" altLang="zh-TW" dirty="0"/>
              <a:t>km / h</a:t>
            </a:r>
            <a:r>
              <a:rPr lang="zh-TW" altLang="en-US" dirty="0"/>
              <a:t>）</a:t>
            </a:r>
            <a:endParaRPr lang="en-US" altLang="zh-TW" dirty="0"/>
          </a:p>
          <a:p>
            <a:r>
              <a:rPr lang="zh-TW" altLang="en-US" dirty="0"/>
              <a:t>但是，當界面上顯示操作錯誤警告（</a:t>
            </a:r>
            <a:r>
              <a:rPr lang="en-US" altLang="zh-TW" dirty="0"/>
              <a:t>A</a:t>
            </a:r>
            <a:r>
              <a:rPr lang="zh-TW" altLang="en-US" dirty="0"/>
              <a:t>）時，</a:t>
            </a:r>
            <a:r>
              <a:rPr lang="en-US" altLang="zh-TW" dirty="0"/>
              <a:t>DOP</a:t>
            </a:r>
            <a:r>
              <a:rPr lang="zh-TW" altLang="en-US" dirty="0"/>
              <a:t>增加，表明任務完成時列車距離最佳停靠點更遠。</a:t>
            </a:r>
          </a:p>
          <a:p>
            <a:r>
              <a:rPr lang="zh-TW" altLang="en-US" dirty="0"/>
              <a:t>當出現操作錯誤警告 </a:t>
            </a:r>
            <a:r>
              <a:rPr lang="en-US" altLang="zh-TW" dirty="0"/>
              <a:t>(A) </a:t>
            </a:r>
            <a:r>
              <a:rPr lang="zh-TW" altLang="en-US" dirty="0"/>
              <a:t>時，更難以控制距離</a:t>
            </a:r>
          </a:p>
          <a:p>
            <a:endParaRPr lang="zh-TW" altLang="en-US" dirty="0"/>
          </a:p>
        </p:txBody>
      </p:sp>
      <p:sp>
        <p:nvSpPr>
          <p:cNvPr id="4" name="投影片編號版面配置區 3"/>
          <p:cNvSpPr>
            <a:spLocks noGrp="1"/>
          </p:cNvSpPr>
          <p:nvPr>
            <p:ph type="sldNum" sz="quarter" idx="5"/>
          </p:nvPr>
        </p:nvSpPr>
        <p:spPr/>
        <p:txBody>
          <a:bodyPr/>
          <a:lstStyle/>
          <a:p>
            <a:fld id="{5D82D5F5-2247-4B1F-987C-DDC6380C83FB}" type="slidenum">
              <a:rPr lang="zh-TW" altLang="en-US" smtClean="0"/>
              <a:t>15</a:t>
            </a:fld>
            <a:endParaRPr lang="zh-TW" altLang="en-US"/>
          </a:p>
        </p:txBody>
      </p:sp>
    </p:spTree>
    <p:extLst>
      <p:ext uri="{BB962C8B-B14F-4D97-AF65-F5344CB8AC3E}">
        <p14:creationId xmlns:p14="http://schemas.microsoft.com/office/powerpoint/2010/main" val="706920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在包括</a:t>
            </a:r>
            <a:r>
              <a:rPr lang="en-US" altLang="zh-TW" sz="1200" kern="1200" dirty="0">
                <a:solidFill>
                  <a:schemeClr val="tx1"/>
                </a:solidFill>
                <a:effectLst/>
                <a:latin typeface="+mn-lt"/>
                <a:ea typeface="+mn-ea"/>
                <a:cs typeface="+mn-cs"/>
              </a:rPr>
              <a:t> SD</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AS </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 DOP </a:t>
            </a:r>
            <a:r>
              <a:rPr lang="zh-TW" altLang="zh-TW" sz="1200" kern="1200" dirty="0">
                <a:solidFill>
                  <a:schemeClr val="tx1"/>
                </a:solidFill>
                <a:effectLst/>
                <a:latin typeface="+mn-lt"/>
                <a:ea typeface="+mn-ea"/>
                <a:cs typeface="+mn-cs"/>
              </a:rPr>
              <a:t>在內的性能上觀察到</a:t>
            </a:r>
            <a:r>
              <a:rPr lang="en-US" altLang="zh-TW" sz="1200" kern="1200" dirty="0">
                <a:solidFill>
                  <a:schemeClr val="tx1"/>
                </a:solidFill>
                <a:effectLst/>
                <a:latin typeface="+mn-lt"/>
                <a:ea typeface="+mn-ea"/>
                <a:cs typeface="+mn-cs"/>
              </a:rPr>
              <a:t> AC </a:t>
            </a:r>
            <a:r>
              <a:rPr lang="zh-TW" altLang="zh-TW" sz="1200" kern="1200" dirty="0">
                <a:solidFill>
                  <a:schemeClr val="tx1"/>
                </a:solidFill>
                <a:effectLst/>
                <a:latin typeface="+mn-lt"/>
                <a:ea typeface="+mn-ea"/>
                <a:cs typeface="+mn-cs"/>
              </a:rPr>
              <a:t>交互作用。</a:t>
            </a:r>
            <a:endParaRPr lang="en-US" altLang="zh-TW" sz="1200" kern="1200" dirty="0">
              <a:solidFill>
                <a:schemeClr val="tx1"/>
              </a:solidFill>
              <a:effectLst/>
              <a:latin typeface="+mn-lt"/>
              <a:ea typeface="+mn-ea"/>
              <a:cs typeface="+mn-cs"/>
            </a:endParaRPr>
          </a:p>
          <a:p>
            <a:r>
              <a:rPr lang="en-US" altLang="zh-TW" sz="2000" dirty="0"/>
              <a:t>SD </a:t>
            </a:r>
            <a:r>
              <a:rPr lang="zh-TW" altLang="en-US" sz="2000" dirty="0"/>
              <a:t>：超速持續時間（</a:t>
            </a:r>
            <a:r>
              <a:rPr lang="en-US" altLang="zh-TW" sz="2000" dirty="0"/>
              <a:t>s</a:t>
            </a:r>
            <a:r>
              <a:rPr lang="zh-TW" altLang="en-US" sz="2000" dirty="0"/>
              <a:t>）</a:t>
            </a:r>
            <a:endParaRPr lang="en-US" altLang="zh-TW" sz="2000" dirty="0"/>
          </a:p>
          <a:p>
            <a:r>
              <a:rPr lang="en-US" altLang="zh-TW" sz="2000" dirty="0"/>
              <a:t>AS </a:t>
            </a:r>
            <a:r>
              <a:rPr lang="zh-TW" altLang="en-US" sz="2000" dirty="0"/>
              <a:t>：超速時速度平均值（</a:t>
            </a:r>
            <a:r>
              <a:rPr lang="en-US" altLang="zh-TW" sz="2000" dirty="0"/>
              <a:t>km / h</a:t>
            </a:r>
            <a:r>
              <a:rPr lang="zh-TW" altLang="en-US" sz="2000" dirty="0"/>
              <a:t>）</a:t>
            </a:r>
            <a:endParaRPr lang="en-US" altLang="zh-TW" sz="2000" dirty="0"/>
          </a:p>
          <a:p>
            <a:r>
              <a:rPr lang="en-US" altLang="zh-TW" sz="2000" dirty="0"/>
              <a:t>DOP </a:t>
            </a:r>
            <a:r>
              <a:rPr lang="zh-TW" altLang="en-US" sz="2000" dirty="0"/>
              <a:t>：與最佳停止位置的距離（</a:t>
            </a:r>
            <a:r>
              <a:rPr lang="en-US" altLang="zh-TW" sz="2000" dirty="0"/>
              <a:t>km</a:t>
            </a:r>
            <a:r>
              <a:rPr lang="zh-TW" altLang="en-US" sz="2000" dirty="0"/>
              <a:t>）</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AC</a:t>
            </a:r>
            <a:r>
              <a:rPr lang="zh-TW" altLang="zh-TW" sz="1200" kern="1200" dirty="0">
                <a:solidFill>
                  <a:schemeClr val="tx1"/>
                </a:solidFill>
                <a:effectLst/>
                <a:latin typeface="+mn-lt"/>
                <a:ea typeface="+mn-ea"/>
                <a:cs typeface="+mn-cs"/>
              </a:rPr>
              <a:t>對</a:t>
            </a:r>
            <a:r>
              <a:rPr lang="en-US" altLang="zh-TW" sz="1200" kern="1200" dirty="0">
                <a:solidFill>
                  <a:schemeClr val="tx1"/>
                </a:solidFill>
                <a:effectLst/>
                <a:latin typeface="+mn-lt"/>
                <a:ea typeface="+mn-ea"/>
                <a:cs typeface="+mn-cs"/>
              </a:rPr>
              <a:t>SD</a:t>
            </a:r>
            <a:r>
              <a:rPr lang="zh-TW" altLang="zh-TW" sz="1200" kern="1200" dirty="0">
                <a:solidFill>
                  <a:schemeClr val="tx1"/>
                </a:solidFill>
                <a:effectLst/>
                <a:latin typeface="+mn-lt"/>
                <a:ea typeface="+mn-ea"/>
                <a:cs typeface="+mn-cs"/>
              </a:rPr>
              <a:t>的交互作用表明，</a:t>
            </a:r>
            <a:r>
              <a:rPr lang="zh-TW" altLang="en-US" sz="1200" kern="1200" dirty="0">
                <a:solidFill>
                  <a:schemeClr val="tx1"/>
                </a:solidFill>
                <a:effectLst/>
                <a:latin typeface="+mn-lt"/>
                <a:ea typeface="+mn-ea"/>
                <a:cs typeface="+mn-cs"/>
              </a:rPr>
              <a:t>當目</a:t>
            </a:r>
            <a:r>
              <a:rPr lang="zh-TW" altLang="zh-TW" sz="1200" kern="1200" dirty="0">
                <a:solidFill>
                  <a:schemeClr val="tx1"/>
                </a:solidFill>
                <a:effectLst/>
                <a:latin typeface="+mn-lt"/>
                <a:ea typeface="+mn-ea"/>
                <a:cs typeface="+mn-cs"/>
              </a:rPr>
              <a:t>前速度處於</a:t>
            </a:r>
            <a:r>
              <a:rPr lang="zh-TW" altLang="en-US" sz="1200" kern="1200" dirty="0">
                <a:solidFill>
                  <a:schemeClr val="tx1"/>
                </a:solidFill>
                <a:effectLst/>
                <a:latin typeface="+mn-lt"/>
                <a:ea typeface="+mn-ea"/>
                <a:cs typeface="+mn-cs"/>
              </a:rPr>
              <a:t>顯示</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C+</a:t>
            </a:r>
            <a:r>
              <a:rPr lang="zh-TW" altLang="zh-TW" sz="1200" kern="1200" dirty="0">
                <a:solidFill>
                  <a:schemeClr val="tx1"/>
                </a:solidFill>
                <a:effectLst/>
                <a:latin typeface="+mn-lt"/>
                <a:ea typeface="+mn-ea"/>
                <a:cs typeface="+mn-cs"/>
              </a:rPr>
              <a:t>）時，操作錯誤警告（</a:t>
            </a:r>
            <a:r>
              <a:rPr lang="en-US" altLang="zh-TW" sz="1200" kern="1200" dirty="0">
                <a:solidFill>
                  <a:schemeClr val="tx1"/>
                </a:solidFill>
                <a:effectLst/>
                <a:latin typeface="+mn-lt"/>
                <a:ea typeface="+mn-ea"/>
                <a:cs typeface="+mn-cs"/>
              </a:rPr>
              <a:t>A</a:t>
            </a:r>
            <a:r>
              <a:rPr lang="zh-TW" altLang="zh-TW" sz="1200" kern="1200" dirty="0">
                <a:solidFill>
                  <a:schemeClr val="tx1"/>
                </a:solidFill>
                <a:effectLst/>
                <a:latin typeface="+mn-lt"/>
                <a:ea typeface="+mn-ea"/>
                <a:cs typeface="+mn-cs"/>
              </a:rPr>
              <a:t>）的影響很小，</a:t>
            </a:r>
            <a:r>
              <a:rPr lang="zh-TW" altLang="en-US" sz="1200" kern="1200" dirty="0">
                <a:solidFill>
                  <a:schemeClr val="tx1"/>
                </a:solidFill>
                <a:effectLst/>
                <a:latin typeface="+mn-lt"/>
                <a:ea typeface="+mn-ea"/>
                <a:cs typeface="+mn-cs"/>
              </a:rPr>
              <a:t>當目</a:t>
            </a:r>
            <a:r>
              <a:rPr lang="zh-TW" altLang="zh-TW" sz="1200" kern="1200" dirty="0">
                <a:solidFill>
                  <a:schemeClr val="tx1"/>
                </a:solidFill>
                <a:effectLst/>
                <a:latin typeface="+mn-lt"/>
                <a:ea typeface="+mn-ea"/>
                <a:cs typeface="+mn-cs"/>
              </a:rPr>
              <a:t>前速度處於</a:t>
            </a:r>
            <a:r>
              <a:rPr lang="zh-TW" altLang="en-US" sz="1200" kern="1200" dirty="0">
                <a:solidFill>
                  <a:schemeClr val="tx1"/>
                </a:solidFill>
                <a:effectLst/>
                <a:latin typeface="+mn-lt"/>
                <a:ea typeface="+mn-ea"/>
                <a:cs typeface="+mn-cs"/>
              </a:rPr>
              <a:t>不顯示</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C-</a:t>
            </a:r>
            <a:r>
              <a:rPr lang="zh-TW" altLang="zh-TW" sz="1200" kern="1200" dirty="0">
                <a:solidFill>
                  <a:schemeClr val="tx1"/>
                </a:solidFill>
                <a:effectLst/>
                <a:latin typeface="+mn-lt"/>
                <a:ea typeface="+mn-ea"/>
                <a:cs typeface="+mn-cs"/>
              </a:rPr>
              <a:t>）時，操作錯誤警告（</a:t>
            </a:r>
            <a:r>
              <a:rPr lang="en-US" altLang="zh-TW" sz="1200" kern="1200" dirty="0">
                <a:solidFill>
                  <a:schemeClr val="tx1"/>
                </a:solidFill>
                <a:effectLst/>
                <a:latin typeface="+mn-lt"/>
                <a:ea typeface="+mn-ea"/>
                <a:cs typeface="+mn-cs"/>
              </a:rPr>
              <a:t>A</a:t>
            </a:r>
            <a:r>
              <a:rPr lang="zh-TW" altLang="zh-TW" sz="1200" kern="1200" dirty="0">
                <a:solidFill>
                  <a:schemeClr val="tx1"/>
                </a:solidFill>
                <a:effectLst/>
                <a:latin typeface="+mn-lt"/>
                <a:ea typeface="+mn-ea"/>
                <a:cs typeface="+mn-cs"/>
              </a:rPr>
              <a:t>）影響非常大；</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當操作錯誤警告</a:t>
            </a:r>
            <a:r>
              <a:rPr lang="en-US" altLang="zh-TW" sz="1200" kern="1200" dirty="0">
                <a:solidFill>
                  <a:schemeClr val="tx1"/>
                </a:solidFill>
                <a:effectLst/>
                <a:latin typeface="+mn-lt"/>
                <a:ea typeface="+mn-ea"/>
                <a:cs typeface="+mn-cs"/>
              </a:rPr>
              <a:t> (A) </a:t>
            </a:r>
            <a:r>
              <a:rPr lang="zh-TW" altLang="zh-TW" sz="1200" kern="1200" dirty="0">
                <a:solidFill>
                  <a:schemeClr val="tx1"/>
                </a:solidFill>
                <a:effectLst/>
                <a:latin typeface="+mn-lt"/>
                <a:ea typeface="+mn-ea"/>
                <a:cs typeface="+mn-cs"/>
              </a:rPr>
              <a:t>和當前速度</a:t>
            </a:r>
            <a:r>
              <a:rPr lang="en-US" altLang="zh-TW" sz="1200" kern="1200" dirty="0">
                <a:solidFill>
                  <a:schemeClr val="tx1"/>
                </a:solidFill>
                <a:effectLst/>
                <a:latin typeface="+mn-lt"/>
                <a:ea typeface="+mn-ea"/>
                <a:cs typeface="+mn-cs"/>
              </a:rPr>
              <a:t> (C) </a:t>
            </a:r>
            <a:r>
              <a:rPr lang="zh-TW" altLang="zh-TW" sz="1200" kern="1200" dirty="0">
                <a:solidFill>
                  <a:schemeClr val="tx1"/>
                </a:solidFill>
                <a:effectLst/>
                <a:latin typeface="+mn-lt"/>
                <a:ea typeface="+mn-ea"/>
                <a:cs typeface="+mn-cs"/>
              </a:rPr>
              <a:t>同時顯示</a:t>
            </a:r>
            <a:r>
              <a:rPr lang="zh-TW" altLang="en-US" sz="1200" kern="1200" dirty="0">
                <a:solidFill>
                  <a:schemeClr val="tx1"/>
                </a:solidFill>
                <a:effectLst/>
                <a:latin typeface="+mn-lt"/>
                <a:ea typeface="+mn-ea"/>
                <a:cs typeface="+mn-cs"/>
              </a:rPr>
              <a:t>時</a:t>
            </a:r>
            <a:r>
              <a:rPr lang="en-US" altLang="zh-TW" sz="1200" kern="1200" dirty="0">
                <a:solidFill>
                  <a:schemeClr val="tx1"/>
                </a:solidFill>
                <a:effectLst/>
                <a:latin typeface="+mn-lt"/>
                <a:ea typeface="+mn-ea"/>
                <a:cs typeface="+mn-cs"/>
              </a:rPr>
              <a:t> (A + C +) </a:t>
            </a:r>
            <a:r>
              <a:rPr lang="zh-TW" altLang="zh-TW" sz="1200" kern="1200" dirty="0">
                <a:solidFill>
                  <a:schemeClr val="tx1"/>
                </a:solidFill>
                <a:effectLst/>
                <a:latin typeface="+mn-lt"/>
                <a:ea typeface="+mn-ea"/>
                <a:cs typeface="+mn-cs"/>
              </a:rPr>
              <a:t>時，可以獲得最佳性能。</a:t>
            </a:r>
          </a:p>
          <a:p>
            <a:r>
              <a:rPr lang="zh-TW" altLang="zh-TW" sz="1200" kern="1200" dirty="0">
                <a:solidFill>
                  <a:schemeClr val="tx1"/>
                </a:solidFill>
                <a:effectLst/>
                <a:latin typeface="+mn-lt"/>
                <a:ea typeface="+mn-ea"/>
                <a:cs typeface="+mn-cs"/>
              </a:rPr>
              <a:t>對於</a:t>
            </a:r>
            <a:r>
              <a:rPr lang="en-US" altLang="zh-TW" sz="1200" kern="1200" dirty="0">
                <a:solidFill>
                  <a:schemeClr val="tx1"/>
                </a:solidFill>
                <a:effectLst/>
                <a:latin typeface="+mn-lt"/>
                <a:ea typeface="+mn-ea"/>
                <a:cs typeface="+mn-cs"/>
              </a:rPr>
              <a:t>AS</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AC</a:t>
            </a:r>
            <a:r>
              <a:rPr lang="zh-TW" altLang="zh-TW" sz="1200" kern="1200" dirty="0">
                <a:solidFill>
                  <a:schemeClr val="tx1"/>
                </a:solidFill>
                <a:effectLst/>
                <a:latin typeface="+mn-lt"/>
                <a:ea typeface="+mn-ea"/>
                <a:cs typeface="+mn-cs"/>
              </a:rPr>
              <a:t>的交互作用也表明，</a:t>
            </a:r>
            <a:r>
              <a:rPr lang="zh-TW" altLang="en-US" sz="1200" kern="1200" dirty="0">
                <a:solidFill>
                  <a:schemeClr val="tx1"/>
                </a:solidFill>
                <a:effectLst/>
                <a:latin typeface="+mn-lt"/>
                <a:ea typeface="+mn-ea"/>
                <a:cs typeface="+mn-cs"/>
              </a:rPr>
              <a:t>當目</a:t>
            </a:r>
            <a:r>
              <a:rPr lang="zh-TW" altLang="zh-TW" sz="1200" kern="1200" dirty="0">
                <a:solidFill>
                  <a:schemeClr val="tx1"/>
                </a:solidFill>
                <a:effectLst/>
                <a:latin typeface="+mn-lt"/>
                <a:ea typeface="+mn-ea"/>
                <a:cs typeface="+mn-cs"/>
              </a:rPr>
              <a:t>前速度處於</a:t>
            </a:r>
            <a:r>
              <a:rPr lang="zh-TW" altLang="en-US" sz="1200" kern="1200" dirty="0">
                <a:solidFill>
                  <a:schemeClr val="tx1"/>
                </a:solidFill>
                <a:effectLst/>
                <a:latin typeface="+mn-lt"/>
                <a:ea typeface="+mn-ea"/>
                <a:cs typeface="+mn-cs"/>
              </a:rPr>
              <a:t>顯示</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C+</a:t>
            </a:r>
            <a:r>
              <a:rPr lang="zh-TW" altLang="zh-TW" sz="1200" kern="1200" dirty="0">
                <a:solidFill>
                  <a:schemeClr val="tx1"/>
                </a:solidFill>
                <a:effectLst/>
                <a:latin typeface="+mn-lt"/>
                <a:ea typeface="+mn-ea"/>
                <a:cs typeface="+mn-cs"/>
              </a:rPr>
              <a:t>）時，操作錯誤警告（</a:t>
            </a:r>
            <a:r>
              <a:rPr lang="en-US" altLang="zh-TW" sz="1200" kern="1200" dirty="0">
                <a:solidFill>
                  <a:schemeClr val="tx1"/>
                </a:solidFill>
                <a:effectLst/>
                <a:latin typeface="+mn-lt"/>
                <a:ea typeface="+mn-ea"/>
                <a:cs typeface="+mn-cs"/>
              </a:rPr>
              <a:t>A</a:t>
            </a:r>
            <a:r>
              <a:rPr lang="zh-TW" altLang="zh-TW" sz="1200" kern="1200" dirty="0">
                <a:solidFill>
                  <a:schemeClr val="tx1"/>
                </a:solidFill>
                <a:effectLst/>
                <a:latin typeface="+mn-lt"/>
                <a:ea typeface="+mn-ea"/>
                <a:cs typeface="+mn-cs"/>
              </a:rPr>
              <a:t>）的影響很小，</a:t>
            </a:r>
            <a:r>
              <a:rPr lang="zh-TW" altLang="en-US" sz="1200" kern="1200" dirty="0">
                <a:solidFill>
                  <a:schemeClr val="tx1"/>
                </a:solidFill>
                <a:effectLst/>
                <a:latin typeface="+mn-lt"/>
                <a:ea typeface="+mn-ea"/>
                <a:cs typeface="+mn-cs"/>
              </a:rPr>
              <a:t>當目</a:t>
            </a:r>
            <a:r>
              <a:rPr lang="zh-TW" altLang="zh-TW" sz="1200" kern="1200" dirty="0">
                <a:solidFill>
                  <a:schemeClr val="tx1"/>
                </a:solidFill>
                <a:effectLst/>
                <a:latin typeface="+mn-lt"/>
                <a:ea typeface="+mn-ea"/>
                <a:cs typeface="+mn-cs"/>
              </a:rPr>
              <a:t>前速度處於</a:t>
            </a:r>
            <a:r>
              <a:rPr lang="zh-TW" altLang="en-US" sz="1200" kern="1200" dirty="0">
                <a:solidFill>
                  <a:schemeClr val="tx1"/>
                </a:solidFill>
                <a:effectLst/>
                <a:latin typeface="+mn-lt"/>
                <a:ea typeface="+mn-ea"/>
                <a:cs typeface="+mn-cs"/>
              </a:rPr>
              <a:t>不顯示</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C-</a:t>
            </a:r>
            <a:r>
              <a:rPr lang="zh-TW" altLang="zh-TW" sz="1200" kern="1200" dirty="0">
                <a:solidFill>
                  <a:schemeClr val="tx1"/>
                </a:solidFill>
                <a:effectLst/>
                <a:latin typeface="+mn-lt"/>
                <a:ea typeface="+mn-ea"/>
                <a:cs typeface="+mn-cs"/>
              </a:rPr>
              <a:t>）時，操作錯誤警告（</a:t>
            </a:r>
            <a:r>
              <a:rPr lang="en-US" altLang="zh-TW" sz="1200" kern="1200" dirty="0">
                <a:solidFill>
                  <a:schemeClr val="tx1"/>
                </a:solidFill>
                <a:effectLst/>
                <a:latin typeface="+mn-lt"/>
                <a:ea typeface="+mn-ea"/>
                <a:cs typeface="+mn-cs"/>
              </a:rPr>
              <a:t>A</a:t>
            </a:r>
            <a:r>
              <a:rPr lang="zh-TW" altLang="zh-TW" sz="1200" kern="1200" dirty="0">
                <a:solidFill>
                  <a:schemeClr val="tx1"/>
                </a:solidFill>
                <a:effectLst/>
                <a:latin typeface="+mn-lt"/>
                <a:ea typeface="+mn-ea"/>
                <a:cs typeface="+mn-cs"/>
              </a:rPr>
              <a:t>）影響非常大。</a:t>
            </a:r>
            <a:r>
              <a:rPr lang="en-US" altLang="zh-TW" sz="1200" kern="1200" dirty="0">
                <a:solidFill>
                  <a:schemeClr val="tx1"/>
                </a:solidFill>
                <a:effectLst/>
                <a:latin typeface="+mn-lt"/>
                <a:ea typeface="+mn-ea"/>
                <a:cs typeface="+mn-cs"/>
              </a:rPr>
              <a:t> ; </a:t>
            </a:r>
          </a:p>
          <a:p>
            <a:r>
              <a:rPr lang="zh-TW" altLang="zh-TW" sz="1200" kern="1200" dirty="0">
                <a:solidFill>
                  <a:schemeClr val="tx1"/>
                </a:solidFill>
                <a:effectLst/>
                <a:latin typeface="+mn-lt"/>
                <a:ea typeface="+mn-ea"/>
                <a:cs typeface="+mn-cs"/>
              </a:rPr>
              <a:t>從顯示操作錯誤警告</a:t>
            </a:r>
            <a:r>
              <a:rPr lang="en-US" altLang="zh-TW" sz="1200" kern="1200" dirty="0">
                <a:solidFill>
                  <a:schemeClr val="tx1"/>
                </a:solidFill>
                <a:effectLst/>
                <a:latin typeface="+mn-lt"/>
                <a:ea typeface="+mn-ea"/>
                <a:cs typeface="+mn-cs"/>
              </a:rPr>
              <a:t> (A) </a:t>
            </a:r>
            <a:r>
              <a:rPr lang="zh-TW" altLang="zh-TW" sz="1200" kern="1200" dirty="0">
                <a:solidFill>
                  <a:schemeClr val="tx1"/>
                </a:solidFill>
                <a:effectLst/>
                <a:latin typeface="+mn-lt"/>
                <a:ea typeface="+mn-ea"/>
                <a:cs typeface="+mn-cs"/>
              </a:rPr>
              <a:t>獲得最佳性能，同時隱藏</a:t>
            </a:r>
            <a:r>
              <a:rPr lang="zh-TW" altLang="en-US" sz="1200" kern="1200" dirty="0">
                <a:solidFill>
                  <a:schemeClr val="tx1"/>
                </a:solidFill>
                <a:effectLst/>
                <a:latin typeface="+mn-lt"/>
                <a:ea typeface="+mn-ea"/>
                <a:cs typeface="+mn-cs"/>
              </a:rPr>
              <a:t>目</a:t>
            </a:r>
            <a:r>
              <a:rPr lang="zh-TW" altLang="zh-TW" sz="1200" kern="1200" dirty="0">
                <a:solidFill>
                  <a:schemeClr val="tx1"/>
                </a:solidFill>
                <a:effectLst/>
                <a:latin typeface="+mn-lt"/>
                <a:ea typeface="+mn-ea"/>
                <a:cs typeface="+mn-cs"/>
              </a:rPr>
              <a:t>前速度</a:t>
            </a:r>
            <a:r>
              <a:rPr lang="en-US" altLang="zh-TW" sz="1200" kern="1200" dirty="0">
                <a:solidFill>
                  <a:schemeClr val="tx1"/>
                </a:solidFill>
                <a:effectLst/>
                <a:latin typeface="+mn-lt"/>
                <a:ea typeface="+mn-ea"/>
                <a:cs typeface="+mn-cs"/>
              </a:rPr>
              <a:t> (C) (A + C-)</a:t>
            </a:r>
            <a:r>
              <a:rPr lang="zh-TW" altLang="zh-TW" sz="1200" kern="1200" dirty="0">
                <a:solidFill>
                  <a:schemeClr val="tx1"/>
                </a:solidFill>
                <a:effectLst/>
                <a:latin typeface="+mn-lt"/>
                <a:ea typeface="+mn-ea"/>
                <a:cs typeface="+mn-cs"/>
              </a:rPr>
              <a:t>。</a:t>
            </a:r>
          </a:p>
          <a:p>
            <a:r>
              <a:rPr lang="zh-TW" altLang="zh-TW" sz="1200" kern="1200" dirty="0">
                <a:solidFill>
                  <a:schemeClr val="tx1"/>
                </a:solidFill>
                <a:effectLst/>
                <a:latin typeface="+mn-lt"/>
                <a:ea typeface="+mn-ea"/>
                <a:cs typeface="+mn-cs"/>
              </a:rPr>
              <a:t>對於</a:t>
            </a:r>
            <a:r>
              <a:rPr lang="en-US" altLang="zh-TW" sz="1200" kern="1200" dirty="0">
                <a:solidFill>
                  <a:schemeClr val="tx1"/>
                </a:solidFill>
                <a:effectLst/>
                <a:latin typeface="+mn-lt"/>
                <a:ea typeface="+mn-ea"/>
                <a:cs typeface="+mn-cs"/>
              </a:rPr>
              <a:t> DOP</a:t>
            </a:r>
            <a:r>
              <a:rPr lang="zh-TW" altLang="zh-TW" sz="1200" kern="1200" dirty="0">
                <a:solidFill>
                  <a:schemeClr val="tx1"/>
                </a:solidFill>
                <a:effectLst/>
                <a:latin typeface="+mn-lt"/>
                <a:ea typeface="+mn-ea"/>
                <a:cs typeface="+mn-cs"/>
              </a:rPr>
              <a:t>，當操作錯誤警告處</a:t>
            </a:r>
            <a:r>
              <a:rPr lang="zh-TW" altLang="en-US" sz="1200" kern="1200" dirty="0">
                <a:solidFill>
                  <a:schemeClr val="tx1"/>
                </a:solidFill>
                <a:effectLst/>
                <a:latin typeface="+mn-lt"/>
                <a:ea typeface="+mn-ea"/>
                <a:cs typeface="+mn-cs"/>
              </a:rPr>
              <a:t>於不顯示</a:t>
            </a:r>
            <a:r>
              <a:rPr lang="en-US" altLang="zh-TW" sz="1200" kern="1200" dirty="0">
                <a:solidFill>
                  <a:schemeClr val="tx1"/>
                </a:solidFill>
                <a:effectLst/>
                <a:latin typeface="+mn-lt"/>
                <a:ea typeface="+mn-ea"/>
                <a:cs typeface="+mn-cs"/>
              </a:rPr>
              <a:t> (A-) </a:t>
            </a:r>
            <a:r>
              <a:rPr lang="zh-TW" altLang="zh-TW" sz="1200" kern="1200" dirty="0">
                <a:solidFill>
                  <a:schemeClr val="tx1"/>
                </a:solidFill>
                <a:effectLst/>
                <a:latin typeface="+mn-lt"/>
                <a:ea typeface="+mn-ea"/>
                <a:cs typeface="+mn-cs"/>
              </a:rPr>
              <a:t>時，</a:t>
            </a:r>
            <a:r>
              <a:rPr lang="zh-TW" altLang="en-US" sz="1200" kern="1200" dirty="0">
                <a:solidFill>
                  <a:schemeClr val="tx1"/>
                </a:solidFill>
                <a:effectLst/>
                <a:latin typeface="+mn-lt"/>
                <a:ea typeface="+mn-ea"/>
                <a:cs typeface="+mn-cs"/>
              </a:rPr>
              <a:t>目</a:t>
            </a:r>
            <a:r>
              <a:rPr lang="zh-TW" altLang="zh-TW" sz="1200" kern="1200" dirty="0">
                <a:solidFill>
                  <a:schemeClr val="tx1"/>
                </a:solidFill>
                <a:effectLst/>
                <a:latin typeface="+mn-lt"/>
                <a:ea typeface="+mn-ea"/>
                <a:cs typeface="+mn-cs"/>
              </a:rPr>
              <a:t>前速度</a:t>
            </a:r>
            <a:r>
              <a:rPr lang="en-US" altLang="zh-TW" sz="1200" kern="1200" dirty="0">
                <a:solidFill>
                  <a:schemeClr val="tx1"/>
                </a:solidFill>
                <a:effectLst/>
                <a:latin typeface="+mn-lt"/>
                <a:ea typeface="+mn-ea"/>
                <a:cs typeface="+mn-cs"/>
              </a:rPr>
              <a:t> (C) </a:t>
            </a:r>
            <a:r>
              <a:rPr lang="zh-TW" altLang="zh-TW" sz="1200" kern="1200" dirty="0">
                <a:solidFill>
                  <a:schemeClr val="tx1"/>
                </a:solidFill>
                <a:effectLst/>
                <a:latin typeface="+mn-lt"/>
                <a:ea typeface="+mn-ea"/>
                <a:cs typeface="+mn-cs"/>
              </a:rPr>
              <a:t>對</a:t>
            </a:r>
            <a:r>
              <a:rPr lang="en-US" altLang="zh-TW" sz="1200" kern="1200" dirty="0">
                <a:solidFill>
                  <a:schemeClr val="tx1"/>
                </a:solidFill>
                <a:effectLst/>
                <a:latin typeface="+mn-lt"/>
                <a:ea typeface="+mn-ea"/>
                <a:cs typeface="+mn-cs"/>
              </a:rPr>
              <a:t>DOP</a:t>
            </a:r>
            <a:r>
              <a:rPr lang="zh-TW" altLang="zh-TW" sz="1200" kern="1200" dirty="0">
                <a:solidFill>
                  <a:schemeClr val="tx1"/>
                </a:solidFill>
                <a:effectLst/>
                <a:latin typeface="+mn-lt"/>
                <a:ea typeface="+mn-ea"/>
                <a:cs typeface="+mn-cs"/>
              </a:rPr>
              <a:t>有很大的積極影響，但當操作錯誤警告處於高水平</a:t>
            </a:r>
            <a:r>
              <a:rPr lang="en-US" altLang="zh-TW" sz="1200" kern="1200" dirty="0">
                <a:solidFill>
                  <a:schemeClr val="tx1"/>
                </a:solidFill>
                <a:effectLst/>
                <a:latin typeface="+mn-lt"/>
                <a:ea typeface="+mn-ea"/>
                <a:cs typeface="+mn-cs"/>
              </a:rPr>
              <a:t> (A+) </a:t>
            </a:r>
            <a:r>
              <a:rPr lang="zh-TW" altLang="zh-TW" sz="1200" kern="1200" dirty="0">
                <a:solidFill>
                  <a:schemeClr val="tx1"/>
                </a:solidFill>
                <a:effectLst/>
                <a:latin typeface="+mn-lt"/>
                <a:ea typeface="+mn-ea"/>
                <a:cs typeface="+mn-cs"/>
              </a:rPr>
              <a:t>時，觀察到負面影響。通過顯示操作錯誤警告</a:t>
            </a:r>
            <a:r>
              <a:rPr lang="en-US" altLang="zh-TW" sz="1200" kern="1200" dirty="0">
                <a:solidFill>
                  <a:schemeClr val="tx1"/>
                </a:solidFill>
                <a:effectLst/>
                <a:latin typeface="+mn-lt"/>
                <a:ea typeface="+mn-ea"/>
                <a:cs typeface="+mn-cs"/>
              </a:rPr>
              <a:t> (A) </a:t>
            </a:r>
            <a:r>
              <a:rPr lang="zh-TW" altLang="zh-TW" sz="1200" kern="1200" dirty="0">
                <a:solidFill>
                  <a:schemeClr val="tx1"/>
                </a:solidFill>
                <a:effectLst/>
                <a:latin typeface="+mn-lt"/>
                <a:ea typeface="+mn-ea"/>
                <a:cs typeface="+mn-cs"/>
              </a:rPr>
              <a:t>而隱藏</a:t>
            </a:r>
            <a:r>
              <a:rPr lang="zh-TW" altLang="en-US" sz="1200" kern="1200" dirty="0">
                <a:solidFill>
                  <a:schemeClr val="tx1"/>
                </a:solidFill>
                <a:effectLst/>
                <a:latin typeface="+mn-lt"/>
                <a:ea typeface="+mn-ea"/>
                <a:cs typeface="+mn-cs"/>
              </a:rPr>
              <a:t>目</a:t>
            </a:r>
            <a:r>
              <a:rPr lang="zh-TW" altLang="zh-TW" sz="1200" kern="1200" dirty="0">
                <a:solidFill>
                  <a:schemeClr val="tx1"/>
                </a:solidFill>
                <a:effectLst/>
                <a:latin typeface="+mn-lt"/>
                <a:ea typeface="+mn-ea"/>
                <a:cs typeface="+mn-cs"/>
              </a:rPr>
              <a:t>前速度</a:t>
            </a:r>
            <a:r>
              <a:rPr lang="en-US" altLang="zh-TW" sz="1200" kern="1200" dirty="0">
                <a:solidFill>
                  <a:schemeClr val="tx1"/>
                </a:solidFill>
                <a:effectLst/>
                <a:latin typeface="+mn-lt"/>
                <a:ea typeface="+mn-ea"/>
                <a:cs typeface="+mn-cs"/>
              </a:rPr>
              <a:t> (C) (A + C-) </a:t>
            </a:r>
            <a:r>
              <a:rPr lang="zh-TW" altLang="zh-TW" sz="1200" kern="1200" dirty="0">
                <a:solidFill>
                  <a:schemeClr val="tx1"/>
                </a:solidFill>
                <a:effectLst/>
                <a:latin typeface="+mn-lt"/>
                <a:ea typeface="+mn-ea"/>
                <a:cs typeface="+mn-cs"/>
              </a:rPr>
              <a:t>獲得了最佳性能。</a:t>
            </a:r>
          </a:p>
          <a:p>
            <a:endParaRPr lang="zh-TW" altLang="en-US" dirty="0"/>
          </a:p>
        </p:txBody>
      </p:sp>
      <p:sp>
        <p:nvSpPr>
          <p:cNvPr id="4" name="投影片編號版面配置區 3"/>
          <p:cNvSpPr>
            <a:spLocks noGrp="1"/>
          </p:cNvSpPr>
          <p:nvPr>
            <p:ph type="sldNum" sz="quarter" idx="5"/>
          </p:nvPr>
        </p:nvSpPr>
        <p:spPr/>
        <p:txBody>
          <a:bodyPr/>
          <a:lstStyle/>
          <a:p>
            <a:fld id="{5D82D5F5-2247-4B1F-987C-DDC6380C83FB}" type="slidenum">
              <a:rPr lang="zh-TW" altLang="en-US" smtClean="0"/>
              <a:t>16</a:t>
            </a:fld>
            <a:endParaRPr lang="zh-TW" altLang="en-US"/>
          </a:p>
        </p:txBody>
      </p:sp>
    </p:spTree>
    <p:extLst>
      <p:ext uri="{BB962C8B-B14F-4D97-AF65-F5344CB8AC3E}">
        <p14:creationId xmlns:p14="http://schemas.microsoft.com/office/powerpoint/2010/main" val="4223648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因為都是從受測者速度控制行為中獲得的，所以</a:t>
            </a:r>
            <a:r>
              <a:rPr lang="en-US" altLang="zh-TW" dirty="0"/>
              <a:t>SD</a:t>
            </a:r>
            <a:r>
              <a:rPr lang="zh-TW" altLang="en-US" dirty="0"/>
              <a:t>、</a:t>
            </a:r>
            <a:r>
              <a:rPr lang="en-US" altLang="zh-TW" dirty="0"/>
              <a:t>AS</a:t>
            </a:r>
            <a:r>
              <a:rPr lang="zh-TW" altLang="en-US" dirty="0"/>
              <a:t>和</a:t>
            </a:r>
            <a:r>
              <a:rPr lang="en-US" altLang="zh-TW" dirty="0"/>
              <a:t>MS</a:t>
            </a:r>
            <a:r>
              <a:rPr lang="zh-TW" altLang="en-US" dirty="0"/>
              <a:t>均呈強正相關。</a:t>
            </a:r>
            <a:endParaRPr lang="en-US" altLang="zh-TW" dirty="0"/>
          </a:p>
          <a:p>
            <a:r>
              <a:rPr lang="zh-TW" altLang="en-US" dirty="0"/>
              <a:t>所以</a:t>
            </a:r>
            <a:r>
              <a:rPr lang="en-US" altLang="zh-TW" dirty="0"/>
              <a:t>SD</a:t>
            </a:r>
            <a:r>
              <a:rPr lang="zh-TW" altLang="en-US" dirty="0"/>
              <a:t>與超速速度值為正相關</a:t>
            </a:r>
            <a:endParaRPr lang="en-US" altLang="zh-TW" dirty="0"/>
          </a:p>
          <a:p>
            <a:r>
              <a:rPr lang="en-US" altLang="zh-TW" sz="1200" dirty="0"/>
              <a:t>MS </a:t>
            </a:r>
            <a:r>
              <a:rPr lang="zh-TW" altLang="en-US" sz="1200" dirty="0"/>
              <a:t>：超速時速度最大值（</a:t>
            </a:r>
            <a:r>
              <a:rPr lang="en-US" altLang="zh-TW" sz="1200" dirty="0"/>
              <a:t>km / h</a:t>
            </a:r>
            <a:r>
              <a:rPr lang="zh-TW" altLang="en-US" sz="1200" dirty="0"/>
              <a:t>）</a:t>
            </a:r>
            <a:endParaRPr lang="en-US" altLang="zh-TW" sz="1200" dirty="0"/>
          </a:p>
          <a:p>
            <a:r>
              <a:rPr lang="en-US" altLang="zh-TW" sz="1200" dirty="0"/>
              <a:t>AS </a:t>
            </a:r>
            <a:r>
              <a:rPr lang="zh-TW" altLang="en-US" sz="1200" dirty="0"/>
              <a:t>：超速時速度平均值（</a:t>
            </a:r>
            <a:r>
              <a:rPr lang="en-US" altLang="zh-TW" sz="1200" dirty="0"/>
              <a:t>km / h</a:t>
            </a:r>
            <a:r>
              <a:rPr lang="zh-TW" altLang="en-US" sz="1200" dirty="0"/>
              <a:t>）</a:t>
            </a:r>
            <a:endParaRPr lang="en-US" altLang="zh-TW" sz="1200" dirty="0"/>
          </a:p>
          <a:p>
            <a:r>
              <a:rPr lang="en-US" altLang="zh-TW" sz="1200" dirty="0"/>
              <a:t>SD </a:t>
            </a:r>
            <a:r>
              <a:rPr lang="zh-TW" altLang="en-US" sz="1200" dirty="0"/>
              <a:t>：超速持續時間（</a:t>
            </a:r>
            <a:r>
              <a:rPr lang="en-US" altLang="zh-TW" sz="1200" dirty="0"/>
              <a:t>s</a:t>
            </a:r>
            <a:r>
              <a:rPr lang="zh-TW" altLang="en-US" sz="1200" dirty="0"/>
              <a:t>）</a:t>
            </a:r>
            <a:endParaRPr lang="en-US" altLang="zh-TW" sz="1200" dirty="0"/>
          </a:p>
          <a:p>
            <a:endParaRPr lang="en-US" altLang="zh-TW" sz="1200" dirty="0"/>
          </a:p>
          <a:p>
            <a:r>
              <a:rPr lang="en-US" altLang="zh-TW" dirty="0"/>
              <a:t>Spearman</a:t>
            </a:r>
            <a:r>
              <a:rPr lang="zh-TW" altLang="en-US" dirty="0"/>
              <a:t>：先將兩個變數的數據列出來，在將他們給予等級，再將兩列相減得出</a:t>
            </a:r>
            <a:r>
              <a:rPr lang="en-US" altLang="zh-TW" dirty="0"/>
              <a:t>D</a:t>
            </a:r>
            <a:r>
              <a:rPr lang="zh-TW" altLang="en-US" dirty="0"/>
              <a:t>，再帶入公式</a:t>
            </a:r>
            <a:endParaRPr lang="en-US" altLang="zh-TW" sz="1200" dirty="0"/>
          </a:p>
          <a:p>
            <a:endParaRPr lang="zh-TW" altLang="en-US" dirty="0"/>
          </a:p>
        </p:txBody>
      </p:sp>
      <p:sp>
        <p:nvSpPr>
          <p:cNvPr id="4" name="投影片編號版面配置區 3"/>
          <p:cNvSpPr>
            <a:spLocks noGrp="1"/>
          </p:cNvSpPr>
          <p:nvPr>
            <p:ph type="sldNum" sz="quarter" idx="5"/>
          </p:nvPr>
        </p:nvSpPr>
        <p:spPr/>
        <p:txBody>
          <a:bodyPr/>
          <a:lstStyle/>
          <a:p>
            <a:fld id="{5D82D5F5-2247-4B1F-987C-DDC6380C83FB}" type="slidenum">
              <a:rPr lang="zh-TW" altLang="en-US" smtClean="0"/>
              <a:t>17</a:t>
            </a:fld>
            <a:endParaRPr lang="zh-TW" altLang="en-US"/>
          </a:p>
        </p:txBody>
      </p:sp>
    </p:spTree>
    <p:extLst>
      <p:ext uri="{BB962C8B-B14F-4D97-AF65-F5344CB8AC3E}">
        <p14:creationId xmlns:p14="http://schemas.microsoft.com/office/powerpoint/2010/main" val="1355845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i="0" dirty="0">
                <a:solidFill>
                  <a:srgbClr val="333333"/>
                </a:solidFill>
                <a:effectLst/>
                <a:latin typeface="Microsoft JhengHei" panose="020B0604030504040204" pitchFamily="34" charset="-120"/>
                <a:ea typeface="Microsoft JhengHei" panose="020B0604030504040204" pitchFamily="34" charset="-120"/>
              </a:rPr>
              <a:t>然後還有進行偏相關分析，有六個變數，所以有</a:t>
            </a:r>
            <a:r>
              <a:rPr lang="en-US" altLang="zh-TW" b="0" i="0" dirty="0">
                <a:solidFill>
                  <a:srgbClr val="333333"/>
                </a:solidFill>
                <a:effectLst/>
                <a:latin typeface="Microsoft JhengHei" panose="020B0604030504040204" pitchFamily="34" charset="-120"/>
                <a:ea typeface="Microsoft JhengHei" panose="020B0604030504040204" pitchFamily="34" charset="-120"/>
              </a:rPr>
              <a:t>9</a:t>
            </a:r>
            <a:r>
              <a:rPr lang="zh-TW" altLang="en-US" b="0" i="0" dirty="0">
                <a:solidFill>
                  <a:srgbClr val="333333"/>
                </a:solidFill>
                <a:effectLst/>
                <a:latin typeface="Microsoft JhengHei" panose="020B0604030504040204" pitchFamily="34" charset="-120"/>
                <a:ea typeface="Microsoft JhengHei" panose="020B0604030504040204" pitchFamily="34" charset="-120"/>
              </a:rPr>
              <a:t>對分析，這邊僅列出有顯著影響的四對。</a:t>
            </a:r>
            <a:endParaRPr lang="en-US" altLang="zh-TW" b="0" i="0" dirty="0">
              <a:solidFill>
                <a:srgbClr val="333333"/>
              </a:solidFill>
              <a:effectLst/>
              <a:latin typeface="Microsoft JhengHei" panose="020B0604030504040204" pitchFamily="34" charset="-120"/>
              <a:ea typeface="Microsoft JhengHei" panose="020B0604030504040204" pitchFamily="34" charset="-120"/>
            </a:endParaRPr>
          </a:p>
          <a:p>
            <a:r>
              <a:rPr lang="en-US" altLang="zh-TW" b="0" i="0" dirty="0">
                <a:solidFill>
                  <a:srgbClr val="333333"/>
                </a:solidFill>
                <a:effectLst/>
                <a:latin typeface="Microsoft JhengHei" panose="020B0604030504040204" pitchFamily="34" charset="-120"/>
                <a:ea typeface="Microsoft JhengHei" panose="020B0604030504040204" pitchFamily="34" charset="-120"/>
              </a:rPr>
              <a:t>SD </a:t>
            </a:r>
            <a:r>
              <a:rPr lang="zh-TW" altLang="en-US" b="0" i="0" dirty="0">
                <a:solidFill>
                  <a:srgbClr val="333333"/>
                </a:solidFill>
                <a:effectLst/>
                <a:latin typeface="Microsoft JhengHei" panose="020B0604030504040204" pitchFamily="34" charset="-120"/>
                <a:ea typeface="Microsoft JhengHei" panose="020B0604030504040204" pitchFamily="34" charset="-120"/>
              </a:rPr>
              <a:t>：超速持續時間（</a:t>
            </a:r>
            <a:r>
              <a:rPr lang="en-US" altLang="zh-TW" b="0" i="0" dirty="0">
                <a:solidFill>
                  <a:srgbClr val="333333"/>
                </a:solidFill>
                <a:effectLst/>
                <a:latin typeface="Microsoft JhengHei" panose="020B0604030504040204" pitchFamily="34" charset="-120"/>
                <a:ea typeface="Microsoft JhengHei" panose="020B0604030504040204" pitchFamily="34" charset="-120"/>
              </a:rPr>
              <a:t>s</a:t>
            </a:r>
            <a:r>
              <a:rPr lang="zh-TW" altLang="en-US" b="0" i="0" dirty="0">
                <a:solidFill>
                  <a:srgbClr val="333333"/>
                </a:solidFill>
                <a:effectLst/>
                <a:latin typeface="Microsoft JhengHei" panose="020B0604030504040204" pitchFamily="34" charset="-120"/>
                <a:ea typeface="Microsoft JhengHei" panose="020B0604030504040204" pitchFamily="34" charset="-120"/>
              </a:rPr>
              <a:t>）</a:t>
            </a:r>
          </a:p>
          <a:p>
            <a:r>
              <a:rPr lang="en-US" altLang="zh-TW" b="0" i="0" dirty="0">
                <a:solidFill>
                  <a:srgbClr val="333333"/>
                </a:solidFill>
                <a:effectLst/>
                <a:latin typeface="Microsoft JhengHei" panose="020B0604030504040204" pitchFamily="34" charset="-120"/>
                <a:ea typeface="Microsoft JhengHei" panose="020B0604030504040204" pitchFamily="34" charset="-120"/>
              </a:rPr>
              <a:t>AS </a:t>
            </a:r>
            <a:r>
              <a:rPr lang="zh-TW" altLang="en-US" b="0" i="0" dirty="0">
                <a:solidFill>
                  <a:srgbClr val="333333"/>
                </a:solidFill>
                <a:effectLst/>
                <a:latin typeface="Microsoft JhengHei" panose="020B0604030504040204" pitchFamily="34" charset="-120"/>
                <a:ea typeface="Microsoft JhengHei" panose="020B0604030504040204" pitchFamily="34" charset="-120"/>
              </a:rPr>
              <a:t>：超速時速度平均值（</a:t>
            </a:r>
            <a:r>
              <a:rPr lang="en-US" altLang="zh-TW" b="0" i="0" dirty="0">
                <a:solidFill>
                  <a:srgbClr val="333333"/>
                </a:solidFill>
                <a:effectLst/>
                <a:latin typeface="Microsoft JhengHei" panose="020B0604030504040204" pitchFamily="34" charset="-120"/>
                <a:ea typeface="Microsoft JhengHei" panose="020B0604030504040204" pitchFamily="34" charset="-120"/>
              </a:rPr>
              <a:t>km / h</a:t>
            </a:r>
            <a:r>
              <a:rPr lang="zh-TW" altLang="en-US" b="0" i="0" dirty="0">
                <a:solidFill>
                  <a:srgbClr val="333333"/>
                </a:solidFill>
                <a:effectLst/>
                <a:latin typeface="Microsoft JhengHei" panose="020B0604030504040204" pitchFamily="34" charset="-120"/>
                <a:ea typeface="Microsoft JhengHei" panose="020B0604030504040204" pitchFamily="34" charset="-120"/>
              </a:rPr>
              <a:t>）</a:t>
            </a:r>
          </a:p>
          <a:p>
            <a:r>
              <a:rPr lang="en-US" altLang="zh-TW" b="0" i="0" dirty="0">
                <a:solidFill>
                  <a:srgbClr val="333333"/>
                </a:solidFill>
                <a:effectLst/>
                <a:latin typeface="Microsoft JhengHei" panose="020B0604030504040204" pitchFamily="34" charset="-120"/>
                <a:ea typeface="Microsoft JhengHei" panose="020B0604030504040204" pitchFamily="34" charset="-120"/>
              </a:rPr>
              <a:t>MS </a:t>
            </a:r>
            <a:r>
              <a:rPr lang="zh-TW" altLang="en-US" b="0" i="0" dirty="0">
                <a:solidFill>
                  <a:srgbClr val="333333"/>
                </a:solidFill>
                <a:effectLst/>
                <a:latin typeface="Microsoft JhengHei" panose="020B0604030504040204" pitchFamily="34" charset="-120"/>
                <a:ea typeface="Microsoft JhengHei" panose="020B0604030504040204" pitchFamily="34" charset="-120"/>
              </a:rPr>
              <a:t>：超速時速度最大值（</a:t>
            </a:r>
            <a:r>
              <a:rPr lang="en-US" altLang="zh-TW" b="0" i="0" dirty="0">
                <a:solidFill>
                  <a:srgbClr val="333333"/>
                </a:solidFill>
                <a:effectLst/>
                <a:latin typeface="Microsoft JhengHei" panose="020B0604030504040204" pitchFamily="34" charset="-120"/>
                <a:ea typeface="Microsoft JhengHei" panose="020B0604030504040204" pitchFamily="34" charset="-120"/>
              </a:rPr>
              <a:t>km / h</a:t>
            </a:r>
            <a:r>
              <a:rPr lang="zh-TW" altLang="en-US" b="0" i="0" dirty="0">
                <a:solidFill>
                  <a:srgbClr val="333333"/>
                </a:solidFill>
                <a:effectLst/>
                <a:latin typeface="Microsoft JhengHei" panose="020B0604030504040204" pitchFamily="34" charset="-120"/>
                <a:ea typeface="Microsoft JhengHei" panose="020B0604030504040204" pitchFamily="34" charset="-120"/>
              </a:rPr>
              <a:t>）</a:t>
            </a:r>
          </a:p>
          <a:p>
            <a:r>
              <a:rPr lang="en-US" altLang="zh-TW" b="0" i="0" dirty="0">
                <a:solidFill>
                  <a:srgbClr val="333333"/>
                </a:solidFill>
                <a:effectLst/>
                <a:latin typeface="Microsoft JhengHei" panose="020B0604030504040204" pitchFamily="34" charset="-120"/>
                <a:ea typeface="Microsoft JhengHei" panose="020B0604030504040204" pitchFamily="34" charset="-120"/>
              </a:rPr>
              <a:t>EB </a:t>
            </a:r>
            <a:r>
              <a:rPr lang="zh-TW" altLang="en-US" b="0" i="0" dirty="0">
                <a:solidFill>
                  <a:srgbClr val="333333"/>
                </a:solidFill>
                <a:effectLst/>
                <a:latin typeface="Microsoft JhengHei" panose="020B0604030504040204" pitchFamily="34" charset="-120"/>
                <a:ea typeface="Microsoft JhengHei" panose="020B0604030504040204" pitchFamily="34" charset="-120"/>
              </a:rPr>
              <a:t>：緊急煞車時間（</a:t>
            </a:r>
            <a:r>
              <a:rPr lang="en-US" altLang="zh-TW" b="0" i="0" dirty="0">
                <a:solidFill>
                  <a:srgbClr val="333333"/>
                </a:solidFill>
                <a:effectLst/>
                <a:latin typeface="Microsoft JhengHei" panose="020B0604030504040204" pitchFamily="34" charset="-120"/>
                <a:ea typeface="Microsoft JhengHei" panose="020B0604030504040204" pitchFamily="34" charset="-120"/>
              </a:rPr>
              <a:t>s</a:t>
            </a:r>
            <a:r>
              <a:rPr lang="zh-TW" altLang="en-US" b="0" i="0" dirty="0">
                <a:solidFill>
                  <a:srgbClr val="333333"/>
                </a:solidFill>
                <a:effectLst/>
                <a:latin typeface="Microsoft JhengHei" panose="020B0604030504040204" pitchFamily="34" charset="-120"/>
                <a:ea typeface="Microsoft JhengHei" panose="020B0604030504040204" pitchFamily="34" charset="-120"/>
              </a:rPr>
              <a:t>）</a:t>
            </a:r>
          </a:p>
          <a:p>
            <a:r>
              <a:rPr lang="en-US" altLang="zh-TW" b="0" i="0" dirty="0">
                <a:solidFill>
                  <a:srgbClr val="333333"/>
                </a:solidFill>
                <a:effectLst/>
                <a:latin typeface="Microsoft JhengHei" panose="020B0604030504040204" pitchFamily="34" charset="-120"/>
                <a:ea typeface="Microsoft JhengHei" panose="020B0604030504040204" pitchFamily="34" charset="-120"/>
              </a:rPr>
              <a:t>DOP </a:t>
            </a:r>
            <a:r>
              <a:rPr lang="zh-TW" altLang="en-US" b="0" i="0" dirty="0">
                <a:solidFill>
                  <a:srgbClr val="333333"/>
                </a:solidFill>
                <a:effectLst/>
                <a:latin typeface="Microsoft JhengHei" panose="020B0604030504040204" pitchFamily="34" charset="-120"/>
                <a:ea typeface="Microsoft JhengHei" panose="020B0604030504040204" pitchFamily="34" charset="-120"/>
              </a:rPr>
              <a:t>：與最佳停止位置的距離（</a:t>
            </a:r>
            <a:r>
              <a:rPr lang="en-US" altLang="zh-TW" b="0" i="0" dirty="0">
                <a:solidFill>
                  <a:srgbClr val="333333"/>
                </a:solidFill>
                <a:effectLst/>
                <a:latin typeface="Microsoft JhengHei" panose="020B0604030504040204" pitchFamily="34" charset="-120"/>
                <a:ea typeface="Microsoft JhengHei" panose="020B0604030504040204" pitchFamily="34" charset="-120"/>
              </a:rPr>
              <a:t>km</a:t>
            </a:r>
            <a:r>
              <a:rPr lang="zh-TW" altLang="en-US" b="0" i="0" dirty="0">
                <a:solidFill>
                  <a:srgbClr val="333333"/>
                </a:solidFill>
                <a:effectLst/>
                <a:latin typeface="Microsoft JhengHei" panose="020B0604030504040204" pitchFamily="34" charset="-120"/>
                <a:ea typeface="Microsoft JhengHei" panose="020B0604030504040204" pitchFamily="34" charset="-120"/>
              </a:rPr>
              <a:t>）</a:t>
            </a:r>
          </a:p>
          <a:p>
            <a:r>
              <a:rPr lang="zh-TW" altLang="en-US" b="0" i="0" dirty="0">
                <a:solidFill>
                  <a:srgbClr val="333333"/>
                </a:solidFill>
                <a:effectLst/>
                <a:latin typeface="Microsoft JhengHei" panose="020B0604030504040204" pitchFamily="34" charset="-120"/>
                <a:ea typeface="Microsoft JhengHei" panose="020B0604030504040204" pitchFamily="34" charset="-120"/>
              </a:rPr>
              <a:t> </a:t>
            </a:r>
            <a:r>
              <a:rPr lang="en-US" altLang="zh-TW" b="0" i="0" dirty="0">
                <a:solidFill>
                  <a:srgbClr val="333333"/>
                </a:solidFill>
                <a:effectLst/>
                <a:latin typeface="Microsoft JhengHei" panose="020B0604030504040204" pitchFamily="34" charset="-120"/>
                <a:ea typeface="Microsoft JhengHei" panose="020B0604030504040204" pitchFamily="34" charset="-120"/>
              </a:rPr>
              <a:t>L </a:t>
            </a:r>
            <a:r>
              <a:rPr lang="zh-TW" altLang="en-US" b="0" i="0" dirty="0">
                <a:solidFill>
                  <a:srgbClr val="333333"/>
                </a:solidFill>
                <a:effectLst/>
                <a:latin typeface="Microsoft JhengHei" panose="020B0604030504040204" pitchFamily="34" charset="-120"/>
                <a:ea typeface="Microsoft JhengHei" panose="020B0604030504040204" pitchFamily="34" charset="-120"/>
              </a:rPr>
              <a:t>：延遲的時間（</a:t>
            </a:r>
            <a:r>
              <a:rPr lang="en-US" altLang="zh-TW" b="0" i="0" dirty="0">
                <a:solidFill>
                  <a:srgbClr val="333333"/>
                </a:solidFill>
                <a:effectLst/>
                <a:latin typeface="Microsoft JhengHei" panose="020B0604030504040204" pitchFamily="34" charset="-120"/>
                <a:ea typeface="Microsoft JhengHei" panose="020B0604030504040204" pitchFamily="34" charset="-120"/>
              </a:rPr>
              <a:t>s</a:t>
            </a:r>
            <a:r>
              <a:rPr lang="zh-TW" altLang="en-US" b="0" i="0" dirty="0">
                <a:solidFill>
                  <a:srgbClr val="333333"/>
                </a:solidFill>
                <a:effectLst/>
                <a:latin typeface="Microsoft JhengHei" panose="020B0604030504040204" pitchFamily="34" charset="-120"/>
                <a:ea typeface="Microsoft JhengHei" panose="020B0604030504040204" pitchFamily="34" charset="-120"/>
              </a:rPr>
              <a:t>）</a:t>
            </a:r>
            <a:endParaRPr lang="en-US" altLang="zh-TW" b="0" i="0" dirty="0">
              <a:solidFill>
                <a:srgbClr val="333333"/>
              </a:solidFill>
              <a:effectLst/>
              <a:latin typeface="Microsoft JhengHei" panose="020B0604030504040204" pitchFamily="34" charset="-120"/>
              <a:ea typeface="Microsoft JhengHei" panose="020B0604030504040204" pitchFamily="34" charset="-120"/>
            </a:endParaRPr>
          </a:p>
          <a:p>
            <a:r>
              <a:rPr lang="zh-TW" altLang="en-US" b="0" i="0" dirty="0">
                <a:solidFill>
                  <a:srgbClr val="333333"/>
                </a:solidFill>
                <a:effectLst/>
                <a:latin typeface="Microsoft JhengHei" panose="020B0604030504040204" pitchFamily="34" charset="-120"/>
                <a:ea typeface="Microsoft JhengHei" panose="020B0604030504040204" pitchFamily="34" charset="-120"/>
              </a:rPr>
              <a:t>偏相關分析是指當兩個變數同時與第三個變數相關時，將第三個變數的影響剔除，只分析另外兩個變數之間相關程度的過程</a:t>
            </a:r>
            <a:endParaRPr lang="zh-TW" altLang="en-US" dirty="0"/>
          </a:p>
        </p:txBody>
      </p:sp>
      <p:sp>
        <p:nvSpPr>
          <p:cNvPr id="4" name="投影片編號版面配置區 3"/>
          <p:cNvSpPr>
            <a:spLocks noGrp="1"/>
          </p:cNvSpPr>
          <p:nvPr>
            <p:ph type="sldNum" sz="quarter" idx="5"/>
          </p:nvPr>
        </p:nvSpPr>
        <p:spPr/>
        <p:txBody>
          <a:bodyPr/>
          <a:lstStyle/>
          <a:p>
            <a:fld id="{5D82D5F5-2247-4B1F-987C-DDC6380C83FB}" type="slidenum">
              <a:rPr lang="zh-TW" altLang="en-US" smtClean="0"/>
              <a:t>18</a:t>
            </a:fld>
            <a:endParaRPr lang="zh-TW" altLang="en-US"/>
          </a:p>
        </p:txBody>
      </p:sp>
    </p:spTree>
    <p:extLst>
      <p:ext uri="{BB962C8B-B14F-4D97-AF65-F5344CB8AC3E}">
        <p14:creationId xmlns:p14="http://schemas.microsoft.com/office/powerpoint/2010/main" val="4006123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Tufte (1986)</a:t>
            </a:r>
            <a:r>
              <a:rPr lang="zh-TW" altLang="en-US" sz="1200" dirty="0"/>
              <a:t>研究指出，當資訊以視覺方式顯示可以有效傳遞。</a:t>
            </a:r>
            <a:endParaRPr lang="en-US" altLang="zh-TW" sz="1200" dirty="0"/>
          </a:p>
          <a:p>
            <a:endParaRPr lang="zh-TW" altLang="en-US" dirty="0"/>
          </a:p>
        </p:txBody>
      </p:sp>
      <p:sp>
        <p:nvSpPr>
          <p:cNvPr id="4" name="投影片編號版面配置區 3"/>
          <p:cNvSpPr>
            <a:spLocks noGrp="1"/>
          </p:cNvSpPr>
          <p:nvPr>
            <p:ph type="sldNum" sz="quarter" idx="5"/>
          </p:nvPr>
        </p:nvSpPr>
        <p:spPr/>
        <p:txBody>
          <a:bodyPr/>
          <a:lstStyle/>
          <a:p>
            <a:fld id="{5D82D5F5-2247-4B1F-987C-DDC6380C83FB}" type="slidenum">
              <a:rPr lang="zh-TW" altLang="en-US" smtClean="0"/>
              <a:t>19</a:t>
            </a:fld>
            <a:endParaRPr lang="zh-TW" altLang="en-US"/>
          </a:p>
        </p:txBody>
      </p:sp>
    </p:spTree>
    <p:extLst>
      <p:ext uri="{BB962C8B-B14F-4D97-AF65-F5344CB8AC3E}">
        <p14:creationId xmlns:p14="http://schemas.microsoft.com/office/powerpoint/2010/main" val="230287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在駕駛的時候，使用者介面設計是可以評估對安全潛在影響的重要因素，使用者會依賴與任務相關的資訊來判斷當時任務的狀態，所以說有幾位學者研究說選擇適當的訊息顯示模式有助於操作者做出正確的判斷。</a:t>
            </a:r>
          </a:p>
        </p:txBody>
      </p:sp>
      <p:sp>
        <p:nvSpPr>
          <p:cNvPr id="4" name="投影片編號版面配置區 3"/>
          <p:cNvSpPr>
            <a:spLocks noGrp="1"/>
          </p:cNvSpPr>
          <p:nvPr>
            <p:ph type="sldNum" sz="quarter" idx="5"/>
          </p:nvPr>
        </p:nvSpPr>
        <p:spPr/>
        <p:txBody>
          <a:bodyPr/>
          <a:lstStyle/>
          <a:p>
            <a:fld id="{5D82D5F5-2247-4B1F-987C-DDC6380C83FB}" type="slidenum">
              <a:rPr lang="zh-TW" altLang="en-US" smtClean="0"/>
              <a:t>2</a:t>
            </a:fld>
            <a:endParaRPr lang="zh-TW" altLang="en-US"/>
          </a:p>
        </p:txBody>
      </p:sp>
    </p:spTree>
    <p:extLst>
      <p:ext uri="{BB962C8B-B14F-4D97-AF65-F5344CB8AC3E}">
        <p14:creationId xmlns:p14="http://schemas.microsoft.com/office/powerpoint/2010/main" val="310643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D82D5F5-2247-4B1F-987C-DDC6380C83FB}" type="slidenum">
              <a:rPr lang="zh-TW" altLang="en-US" smtClean="0"/>
              <a:t>20</a:t>
            </a:fld>
            <a:endParaRPr lang="zh-TW" altLang="en-US"/>
          </a:p>
        </p:txBody>
      </p:sp>
    </p:spTree>
    <p:extLst>
      <p:ext uri="{BB962C8B-B14F-4D97-AF65-F5344CB8AC3E}">
        <p14:creationId xmlns:p14="http://schemas.microsoft.com/office/powerpoint/2010/main" val="1412891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然後有學者提出圖形設計可以提高使用者在執行任務時的決策正確性，而且也可以降低決策所花費的時間。</a:t>
            </a:r>
            <a:endParaRPr lang="en-US" altLang="zh-TW" dirty="0"/>
          </a:p>
          <a:p>
            <a:r>
              <a:rPr lang="zh-TW" altLang="en-US" dirty="0"/>
              <a:t>有學者研究指出，當資訊以視覺方式顯示可以有效傳遞</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t>有兩位學者的研究發現，過多的資訊會讓使用者對重要線索的關注降低，而導致判斷的正確性降低。</a:t>
            </a:r>
            <a:endParaRPr lang="en-US" altLang="zh-TW" sz="1200" dirty="0"/>
          </a:p>
          <a:p>
            <a:endParaRPr lang="zh-TW" altLang="en-US" dirty="0"/>
          </a:p>
        </p:txBody>
      </p:sp>
      <p:sp>
        <p:nvSpPr>
          <p:cNvPr id="4" name="投影片編號版面配置區 3"/>
          <p:cNvSpPr>
            <a:spLocks noGrp="1"/>
          </p:cNvSpPr>
          <p:nvPr>
            <p:ph type="sldNum" sz="quarter" idx="5"/>
          </p:nvPr>
        </p:nvSpPr>
        <p:spPr/>
        <p:txBody>
          <a:bodyPr/>
          <a:lstStyle/>
          <a:p>
            <a:fld id="{5D82D5F5-2247-4B1F-987C-DDC6380C83FB}" type="slidenum">
              <a:rPr lang="zh-TW" altLang="en-US" smtClean="0"/>
              <a:t>3</a:t>
            </a:fld>
            <a:endParaRPr lang="zh-TW" altLang="en-US"/>
          </a:p>
        </p:txBody>
      </p:sp>
    </p:spTree>
    <p:extLst>
      <p:ext uri="{BB962C8B-B14F-4D97-AF65-F5344CB8AC3E}">
        <p14:creationId xmlns:p14="http://schemas.microsoft.com/office/powerpoint/2010/main" val="2022070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有三個要探討的問題：</a:t>
            </a:r>
            <a:endParaRPr lang="en-US" altLang="zh-TW" dirty="0"/>
          </a:p>
          <a:p>
            <a:r>
              <a:rPr lang="zh-TW" altLang="en-US" dirty="0"/>
              <a:t>不同的資訊內容會不會影響操作者的任務表現</a:t>
            </a:r>
            <a:endParaRPr lang="en-US" altLang="zh-TW" dirty="0"/>
          </a:p>
          <a:p>
            <a:r>
              <a:rPr lang="zh-TW" altLang="en-US" dirty="0"/>
              <a:t>不同資訊的存在會不會影響執行簡單及複雜任務的速度或準確性</a:t>
            </a:r>
            <a:endParaRPr lang="en-US" altLang="zh-TW" dirty="0"/>
          </a:p>
          <a:p>
            <a:r>
              <a:rPr lang="zh-TW" altLang="en-US" dirty="0"/>
              <a:t>有哪些資訊可以降低操作者發生失誤</a:t>
            </a:r>
          </a:p>
        </p:txBody>
      </p:sp>
      <p:sp>
        <p:nvSpPr>
          <p:cNvPr id="4" name="投影片編號版面配置區 3"/>
          <p:cNvSpPr>
            <a:spLocks noGrp="1"/>
          </p:cNvSpPr>
          <p:nvPr>
            <p:ph type="sldNum" sz="quarter" idx="5"/>
          </p:nvPr>
        </p:nvSpPr>
        <p:spPr/>
        <p:txBody>
          <a:bodyPr/>
          <a:lstStyle/>
          <a:p>
            <a:fld id="{5D82D5F5-2247-4B1F-987C-DDC6380C83FB}" type="slidenum">
              <a:rPr lang="zh-TW" altLang="en-US" smtClean="0"/>
              <a:t>4</a:t>
            </a:fld>
            <a:endParaRPr lang="zh-TW" altLang="en-US"/>
          </a:p>
        </p:txBody>
      </p:sp>
    </p:spTree>
    <p:extLst>
      <p:ext uri="{BB962C8B-B14F-4D97-AF65-F5344CB8AC3E}">
        <p14:creationId xmlns:p14="http://schemas.microsoft.com/office/powerpoint/2010/main" val="2532166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800" dirty="0"/>
              <a:t>在篩選人的過程中，受測者在執行任務時遇到困難或是有任何頭暈症狀，不包括在本研究中。</a:t>
            </a:r>
            <a:endParaRPr lang="zh-TW" altLang="en-US" dirty="0"/>
          </a:p>
        </p:txBody>
      </p:sp>
      <p:sp>
        <p:nvSpPr>
          <p:cNvPr id="4" name="投影片編號版面配置區 3"/>
          <p:cNvSpPr>
            <a:spLocks noGrp="1"/>
          </p:cNvSpPr>
          <p:nvPr>
            <p:ph type="sldNum" sz="quarter" idx="5"/>
          </p:nvPr>
        </p:nvSpPr>
        <p:spPr/>
        <p:txBody>
          <a:bodyPr/>
          <a:lstStyle/>
          <a:p>
            <a:fld id="{E32262A2-1637-4FE2-A9A2-51B4858525CA}" type="slidenum">
              <a:rPr lang="zh-TW" altLang="en-US" smtClean="0"/>
              <a:t>5</a:t>
            </a:fld>
            <a:endParaRPr lang="zh-TW" altLang="en-US"/>
          </a:p>
        </p:txBody>
      </p:sp>
    </p:spTree>
    <p:extLst>
      <p:ext uri="{BB962C8B-B14F-4D97-AF65-F5344CB8AC3E}">
        <p14:creationId xmlns:p14="http://schemas.microsoft.com/office/powerpoint/2010/main" val="2393133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32262A2-1637-4FE2-A9A2-51B4858525CA}" type="slidenum">
              <a:rPr lang="zh-TW" altLang="en-US" smtClean="0"/>
              <a:t>6</a:t>
            </a:fld>
            <a:endParaRPr lang="zh-TW" altLang="en-US"/>
          </a:p>
        </p:txBody>
      </p:sp>
    </p:spTree>
    <p:extLst>
      <p:ext uri="{BB962C8B-B14F-4D97-AF65-F5344CB8AC3E}">
        <p14:creationId xmlns:p14="http://schemas.microsoft.com/office/powerpoint/2010/main" val="2973151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a:t>左上角這個是操作錯誤警告區，當超速或是緊急煞車會顯示在這裡；中間這個任務情況是顯示預計到達的時間；最下面這個是軌道狀況，顯示目前到車站的距離，最佳停靠位置會用短綠線表示；右邊這個就是顯示目前的速度及這段的速度限制；最右邊的是自動警告系統，當前方號誌為紅燈或黃燈時，</a:t>
            </a:r>
            <a:r>
              <a:rPr lang="en-US" altLang="zh-TW" sz="1200" dirty="0"/>
              <a:t>AWS</a:t>
            </a:r>
            <a:r>
              <a:rPr lang="zh-TW" altLang="en-US" sz="1200" dirty="0"/>
              <a:t>重置按鈕會亮起，提醒駕駛在號誌轉成紅燈時停下火車。</a:t>
            </a:r>
            <a:endParaRPr lang="en-US" altLang="zh-TW" sz="1200" dirty="0"/>
          </a:p>
          <a:p>
            <a:r>
              <a:rPr lang="zh-TW" altLang="en-US" sz="1200" dirty="0"/>
              <a:t>自動警告系統：</a:t>
            </a:r>
            <a:r>
              <a:rPr lang="en-US" altLang="zh-TW" dirty="0"/>
              <a:t>Automatic warning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00" dirty="0"/>
              <a:t>受測者透過觀察這些信息，</a:t>
            </a:r>
            <a:r>
              <a:rPr lang="zh-TW" altLang="zh-TW" sz="1200" dirty="0">
                <a:effectLst/>
                <a:latin typeface="Calibri" panose="020F0502020204030204" pitchFamily="34" charset="0"/>
                <a:ea typeface="新細明體" panose="02020500000000000000" pitchFamily="18" charset="-120"/>
                <a:cs typeface="Times New Roman" panose="02020603050405020304" pitchFamily="18" charset="0"/>
              </a:rPr>
              <a:t>使用</a:t>
            </a:r>
            <a:r>
              <a:rPr lang="zh-TW" altLang="en-US" sz="1200" dirty="0">
                <a:effectLst/>
                <a:latin typeface="Calibri" panose="020F0502020204030204" pitchFamily="34" charset="0"/>
                <a:ea typeface="新細明體" panose="02020500000000000000" pitchFamily="18" charset="-120"/>
                <a:cs typeface="Times New Roman" panose="02020603050405020304" pitchFamily="18" charset="0"/>
              </a:rPr>
              <a:t>滑鼠使火車</a:t>
            </a:r>
            <a:r>
              <a:rPr lang="zh-TW" altLang="zh-TW" sz="1200" dirty="0">
                <a:effectLst/>
                <a:latin typeface="Calibri" panose="020F0502020204030204" pitchFamily="34" charset="0"/>
                <a:ea typeface="新細明體" panose="02020500000000000000" pitchFamily="18" charset="-120"/>
                <a:cs typeface="Times New Roman" panose="02020603050405020304" pitchFamily="18" charset="0"/>
              </a:rPr>
              <a:t>前進，按照時間表完成任務，操作部分如下</a:t>
            </a:r>
            <a:r>
              <a:rPr lang="zh-TW" altLang="en-US" sz="1200" dirty="0">
                <a:effectLst/>
                <a:latin typeface="Calibri" panose="020F0502020204030204" pitchFamily="34" charset="0"/>
                <a:ea typeface="新細明體" panose="02020500000000000000" pitchFamily="18" charset="-120"/>
                <a:cs typeface="Times New Roman" panose="02020603050405020304" pitchFamily="18" charset="0"/>
              </a:rPr>
              <a:t>：</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E32262A2-1637-4FE2-A9A2-51B4858525CA}" type="slidenum">
              <a:rPr lang="zh-TW" altLang="en-US" smtClean="0"/>
              <a:t>7</a:t>
            </a:fld>
            <a:endParaRPr lang="zh-TW" altLang="en-US"/>
          </a:p>
        </p:txBody>
      </p:sp>
    </p:spTree>
    <p:extLst>
      <p:ext uri="{BB962C8B-B14F-4D97-AF65-F5344CB8AC3E}">
        <p14:creationId xmlns:p14="http://schemas.microsoft.com/office/powerpoint/2010/main" val="1482244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0%</a:t>
            </a:r>
            <a:r>
              <a:rPr lang="zh-TW" altLang="en-US" sz="1200" dirty="0"/>
              <a:t>時，為保持速度，因為</a:t>
            </a:r>
            <a:r>
              <a:rPr lang="en-US" altLang="zh-TW" sz="1200" dirty="0"/>
              <a:t>0%</a:t>
            </a:r>
            <a:r>
              <a:rPr lang="zh-TW" altLang="en-US" sz="1200" dirty="0"/>
              <a:t>是沒有動力提高速度</a:t>
            </a:r>
            <a:endParaRPr lang="en-US" altLang="zh-TW" sz="1200" dirty="0"/>
          </a:p>
          <a:p>
            <a:r>
              <a:rPr lang="en-US" altLang="zh-TW" sz="1200" i="0" dirty="0"/>
              <a:t>AWS</a:t>
            </a:r>
            <a:r>
              <a:rPr lang="zh-TW" altLang="en-US" sz="1200" i="0" dirty="0"/>
              <a:t>重置按鈕：</a:t>
            </a:r>
            <a:r>
              <a:rPr lang="zh-TW" altLang="en-US" sz="1200" dirty="0"/>
              <a:t>當前方號誌為紅燈或黃燈時，</a:t>
            </a:r>
            <a:r>
              <a:rPr lang="en-US" altLang="zh-TW" sz="1200" dirty="0"/>
              <a:t>AWS</a:t>
            </a:r>
            <a:r>
              <a:rPr lang="zh-TW" altLang="en-US" sz="1200" dirty="0"/>
              <a:t>重置按鈕會亮起，所以當亮起時要按下按鈕以</a:t>
            </a:r>
            <a:r>
              <a:rPr lang="zh-TW" altLang="en-US" sz="1200" i="0" dirty="0"/>
              <a:t>確定駕駛已接收到</a:t>
            </a:r>
            <a:r>
              <a:rPr lang="en-US" altLang="zh-TW" sz="1200" i="0" dirty="0"/>
              <a:t>AWS</a:t>
            </a:r>
            <a:r>
              <a:rPr lang="zh-TW" altLang="en-US" sz="1200" i="0" dirty="0"/>
              <a:t>傳達的警告，否則火車會自動煞車。</a:t>
            </a:r>
            <a:endParaRPr lang="en-US" altLang="zh-TW" sz="1200" i="0" dirty="0"/>
          </a:p>
        </p:txBody>
      </p:sp>
      <p:sp>
        <p:nvSpPr>
          <p:cNvPr id="4" name="投影片編號版面配置區 3"/>
          <p:cNvSpPr>
            <a:spLocks noGrp="1"/>
          </p:cNvSpPr>
          <p:nvPr>
            <p:ph type="sldNum" sz="quarter" idx="5"/>
          </p:nvPr>
        </p:nvSpPr>
        <p:spPr/>
        <p:txBody>
          <a:bodyPr/>
          <a:lstStyle/>
          <a:p>
            <a:fld id="{E32262A2-1637-4FE2-A9A2-51B4858525CA}" type="slidenum">
              <a:rPr lang="zh-TW" altLang="en-US" smtClean="0"/>
              <a:t>8</a:t>
            </a:fld>
            <a:endParaRPr lang="zh-TW" altLang="en-US"/>
          </a:p>
        </p:txBody>
      </p:sp>
    </p:spTree>
    <p:extLst>
      <p:ext uri="{BB962C8B-B14F-4D97-AF65-F5344CB8AC3E}">
        <p14:creationId xmlns:p14="http://schemas.microsoft.com/office/powerpoint/2010/main" val="1255518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這個研究有兩段任務，第一階段的任務比較簡單，只要不要超速就好，第二階段任務比較複雜，會有限速的改變、隧道、自動警告系統，然後後面有對兩段任務分別進行分析。</a:t>
            </a:r>
          </a:p>
        </p:txBody>
      </p:sp>
      <p:sp>
        <p:nvSpPr>
          <p:cNvPr id="4" name="投影片編號版面配置區 3"/>
          <p:cNvSpPr>
            <a:spLocks noGrp="1"/>
          </p:cNvSpPr>
          <p:nvPr>
            <p:ph type="sldNum" sz="quarter" idx="5"/>
          </p:nvPr>
        </p:nvSpPr>
        <p:spPr/>
        <p:txBody>
          <a:bodyPr/>
          <a:lstStyle/>
          <a:p>
            <a:fld id="{E32262A2-1637-4FE2-A9A2-51B4858525CA}" type="slidenum">
              <a:rPr lang="zh-TW" altLang="en-US" smtClean="0"/>
              <a:t>9</a:t>
            </a:fld>
            <a:endParaRPr lang="zh-TW" altLang="en-US"/>
          </a:p>
        </p:txBody>
      </p:sp>
    </p:spTree>
    <p:extLst>
      <p:ext uri="{BB962C8B-B14F-4D97-AF65-F5344CB8AC3E}">
        <p14:creationId xmlns:p14="http://schemas.microsoft.com/office/powerpoint/2010/main" val="638911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5DE742D5-5FCA-4821-A4B9-5B8E6C216DC8}" type="datetimeFigureOut">
              <a:rPr lang="zh-TW" altLang="en-US" smtClean="0"/>
              <a:t>2021/10/27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4291F13-B49A-40EA-97D9-E90D9A8E298C}"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708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DE742D5-5FCA-4821-A4B9-5B8E6C216DC8}" type="datetimeFigureOut">
              <a:rPr lang="zh-TW" altLang="en-US" smtClean="0"/>
              <a:t>2021/10/27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4291F13-B49A-40EA-97D9-E90D9A8E298C}" type="slidenum">
              <a:rPr lang="zh-TW" altLang="en-US" smtClean="0"/>
              <a:t>‹#›</a:t>
            </a:fld>
            <a:endParaRPr lang="zh-TW" altLang="en-US"/>
          </a:p>
        </p:txBody>
      </p:sp>
    </p:spTree>
    <p:extLst>
      <p:ext uri="{BB962C8B-B14F-4D97-AF65-F5344CB8AC3E}">
        <p14:creationId xmlns:p14="http://schemas.microsoft.com/office/powerpoint/2010/main" val="3822253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DE742D5-5FCA-4821-A4B9-5B8E6C216DC8}" type="datetimeFigureOut">
              <a:rPr lang="zh-TW" altLang="en-US" smtClean="0"/>
              <a:t>2021/10/27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4291F13-B49A-40EA-97D9-E90D9A8E298C}" type="slidenum">
              <a:rPr lang="zh-TW" altLang="en-US" smtClean="0"/>
              <a:t>‹#›</a:t>
            </a:fld>
            <a:endParaRPr lang="zh-TW" altLang="en-US"/>
          </a:p>
        </p:txBody>
      </p:sp>
    </p:spTree>
    <p:extLst>
      <p:ext uri="{BB962C8B-B14F-4D97-AF65-F5344CB8AC3E}">
        <p14:creationId xmlns:p14="http://schemas.microsoft.com/office/powerpoint/2010/main" val="3727200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DE742D5-5FCA-4821-A4B9-5B8E6C216DC8}" type="datetimeFigureOut">
              <a:rPr lang="zh-TW" altLang="en-US" smtClean="0"/>
              <a:t>2021/10/27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4291F13-B49A-40EA-97D9-E90D9A8E298C}" type="slidenum">
              <a:rPr lang="zh-TW" altLang="en-US" smtClean="0"/>
              <a:t>‹#›</a:t>
            </a:fld>
            <a:endParaRPr lang="zh-TW" altLang="en-US"/>
          </a:p>
        </p:txBody>
      </p:sp>
    </p:spTree>
    <p:extLst>
      <p:ext uri="{BB962C8B-B14F-4D97-AF65-F5344CB8AC3E}">
        <p14:creationId xmlns:p14="http://schemas.microsoft.com/office/powerpoint/2010/main" val="159090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5DE742D5-5FCA-4821-A4B9-5B8E6C216DC8}" type="datetimeFigureOut">
              <a:rPr lang="zh-TW" altLang="en-US" smtClean="0"/>
              <a:t>2021/10/27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4291F13-B49A-40EA-97D9-E90D9A8E298C}"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781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5DE742D5-5FCA-4821-A4B9-5B8E6C216DC8}" type="datetimeFigureOut">
              <a:rPr lang="zh-TW" altLang="en-US" smtClean="0"/>
              <a:t>2021/10/27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4291F13-B49A-40EA-97D9-E90D9A8E298C}" type="slidenum">
              <a:rPr lang="zh-TW" altLang="en-US" smtClean="0"/>
              <a:t>‹#›</a:t>
            </a:fld>
            <a:endParaRPr lang="zh-TW" altLang="en-US"/>
          </a:p>
        </p:txBody>
      </p:sp>
    </p:spTree>
    <p:extLst>
      <p:ext uri="{BB962C8B-B14F-4D97-AF65-F5344CB8AC3E}">
        <p14:creationId xmlns:p14="http://schemas.microsoft.com/office/powerpoint/2010/main" val="176034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5DE742D5-5FCA-4821-A4B9-5B8E6C216DC8}" type="datetimeFigureOut">
              <a:rPr lang="zh-TW" altLang="en-US" smtClean="0"/>
              <a:t>2021/10/27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4291F13-B49A-40EA-97D9-E90D9A8E298C}" type="slidenum">
              <a:rPr lang="zh-TW" altLang="en-US" smtClean="0"/>
              <a:t>‹#›</a:t>
            </a:fld>
            <a:endParaRPr lang="zh-TW" altLang="en-US"/>
          </a:p>
        </p:txBody>
      </p:sp>
    </p:spTree>
    <p:extLst>
      <p:ext uri="{BB962C8B-B14F-4D97-AF65-F5344CB8AC3E}">
        <p14:creationId xmlns:p14="http://schemas.microsoft.com/office/powerpoint/2010/main" val="2880773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5DE742D5-5FCA-4821-A4B9-5B8E6C216DC8}" type="datetimeFigureOut">
              <a:rPr lang="zh-TW" altLang="en-US" smtClean="0"/>
              <a:t>2021/10/27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4291F13-B49A-40EA-97D9-E90D9A8E298C}" type="slidenum">
              <a:rPr lang="zh-TW" altLang="en-US" smtClean="0"/>
              <a:t>‹#›</a:t>
            </a:fld>
            <a:endParaRPr lang="zh-TW" altLang="en-US"/>
          </a:p>
        </p:txBody>
      </p:sp>
    </p:spTree>
    <p:extLst>
      <p:ext uri="{BB962C8B-B14F-4D97-AF65-F5344CB8AC3E}">
        <p14:creationId xmlns:p14="http://schemas.microsoft.com/office/powerpoint/2010/main" val="1820487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DE742D5-5FCA-4821-A4B9-5B8E6C216DC8}" type="datetimeFigureOut">
              <a:rPr lang="zh-TW" altLang="en-US" smtClean="0"/>
              <a:t>2021/10/27</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D4291F13-B49A-40EA-97D9-E90D9A8E298C}" type="slidenum">
              <a:rPr lang="zh-TW" altLang="en-US" smtClean="0"/>
              <a:t>‹#›</a:t>
            </a:fld>
            <a:endParaRPr lang="zh-TW" altLang="en-US"/>
          </a:p>
        </p:txBody>
      </p:sp>
    </p:spTree>
    <p:extLst>
      <p:ext uri="{BB962C8B-B14F-4D97-AF65-F5344CB8AC3E}">
        <p14:creationId xmlns:p14="http://schemas.microsoft.com/office/powerpoint/2010/main" val="3632776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DE742D5-5FCA-4821-A4B9-5B8E6C216DC8}" type="datetimeFigureOut">
              <a:rPr lang="zh-TW" altLang="en-US" smtClean="0"/>
              <a:t>2021/10/27</a:t>
            </a:fld>
            <a:endParaRPr lang="zh-TW"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4291F13-B49A-40EA-97D9-E90D9A8E298C}" type="slidenum">
              <a:rPr lang="zh-TW" altLang="en-US" smtClean="0"/>
              <a:t>‹#›</a:t>
            </a:fld>
            <a:endParaRPr lang="zh-TW" altLang="en-US"/>
          </a:p>
        </p:txBody>
      </p:sp>
    </p:spTree>
    <p:extLst>
      <p:ext uri="{BB962C8B-B14F-4D97-AF65-F5344CB8AC3E}">
        <p14:creationId xmlns:p14="http://schemas.microsoft.com/office/powerpoint/2010/main" val="7276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5DE742D5-5FCA-4821-A4B9-5B8E6C216DC8}" type="datetimeFigureOut">
              <a:rPr lang="zh-TW" altLang="en-US" smtClean="0"/>
              <a:t>2021/10/27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4291F13-B49A-40EA-97D9-E90D9A8E298C}" type="slidenum">
              <a:rPr lang="zh-TW" altLang="en-US" smtClean="0"/>
              <a:t>‹#›</a:t>
            </a:fld>
            <a:endParaRPr lang="zh-TW" altLang="en-US"/>
          </a:p>
        </p:txBody>
      </p:sp>
    </p:spTree>
    <p:extLst>
      <p:ext uri="{BB962C8B-B14F-4D97-AF65-F5344CB8AC3E}">
        <p14:creationId xmlns:p14="http://schemas.microsoft.com/office/powerpoint/2010/main" val="3236727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E742D5-5FCA-4821-A4B9-5B8E6C216DC8}" type="datetimeFigureOut">
              <a:rPr lang="zh-TW" altLang="en-US" smtClean="0"/>
              <a:t>2021/10/27</a:t>
            </a:fld>
            <a:endParaRPr lang="zh-TW"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4291F13-B49A-40EA-97D9-E90D9A8E298C}" type="slidenum">
              <a:rPr lang="zh-TW" altLang="en-US" smtClean="0"/>
              <a:t>‹#›</a:t>
            </a:fld>
            <a:endParaRPr lang="zh-TW"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879991"/>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53F586-8AC1-4C94-A218-B25BECDD2B64}"/>
              </a:ext>
            </a:extLst>
          </p:cNvPr>
          <p:cNvSpPr>
            <a:spLocks noGrp="1"/>
          </p:cNvSpPr>
          <p:nvPr>
            <p:ph type="ctrTitle"/>
          </p:nvPr>
        </p:nvSpPr>
        <p:spPr>
          <a:xfrm>
            <a:off x="672353" y="758952"/>
            <a:ext cx="11178987" cy="3566160"/>
          </a:xfrm>
        </p:spPr>
        <p:txBody>
          <a:bodyPr>
            <a:normAutofit/>
          </a:bodyPr>
          <a:lstStyle/>
          <a:p>
            <a:pPr algn="ctr">
              <a:lnSpc>
                <a:spcPct val="125000"/>
              </a:lnSpc>
            </a:pPr>
            <a:r>
              <a:rPr lang="en-US" altLang="zh-TW" sz="4000" dirty="0"/>
              <a:t>The effect of information availability in a user interface (UI) on</a:t>
            </a:r>
            <a:r>
              <a:rPr lang="zh-TW" altLang="en-US" sz="4000" dirty="0"/>
              <a:t> </a:t>
            </a:r>
            <a:r>
              <a:rPr lang="en-US" altLang="zh-TW" sz="4000" dirty="0"/>
              <a:t>in-vehicle task performance: A pilot study</a:t>
            </a:r>
            <a:endParaRPr lang="zh-TW" altLang="en-US" sz="4000" dirty="0"/>
          </a:p>
        </p:txBody>
      </p:sp>
      <p:sp>
        <p:nvSpPr>
          <p:cNvPr id="3" name="副標題 2">
            <a:extLst>
              <a:ext uri="{FF2B5EF4-FFF2-40B4-BE49-F238E27FC236}">
                <a16:creationId xmlns:a16="http://schemas.microsoft.com/office/drawing/2014/main" id="{EDBB0EA4-87BE-4390-8523-599A3C953315}"/>
              </a:ext>
            </a:extLst>
          </p:cNvPr>
          <p:cNvSpPr>
            <a:spLocks noGrp="1"/>
          </p:cNvSpPr>
          <p:nvPr>
            <p:ph type="subTitle" idx="1"/>
          </p:nvPr>
        </p:nvSpPr>
        <p:spPr>
          <a:xfrm>
            <a:off x="770964" y="4455621"/>
            <a:ext cx="10865223" cy="1783814"/>
          </a:xfrm>
        </p:spPr>
        <p:txBody>
          <a:bodyPr>
            <a:normAutofit fontScale="92500" lnSpcReduction="10000"/>
          </a:bodyPr>
          <a:lstStyle/>
          <a:p>
            <a:r>
              <a:rPr lang="zh-TW" altLang="en-US" sz="2400" dirty="0"/>
              <a:t>作者：</a:t>
            </a:r>
            <a:r>
              <a:rPr lang="fr-FR" altLang="zh-TW" sz="2400" cap="none" dirty="0">
                <a:latin typeface="Times New Roman" panose="02020603050405020304" pitchFamily="18" charset="0"/>
                <a:ea typeface="標楷體" panose="03000509000000000000" pitchFamily="65" charset="-120"/>
              </a:rPr>
              <a:t>Xuan Han, Patrick Patterson</a:t>
            </a:r>
          </a:p>
          <a:p>
            <a:r>
              <a:rPr lang="zh-TW" altLang="en-US" sz="2400" dirty="0"/>
              <a:t>期刊：</a:t>
            </a:r>
            <a:r>
              <a:rPr lang="en-US" altLang="zh-TW" sz="2400" cap="none" dirty="0"/>
              <a:t>International Journal of Industrial Ergonomics 61 (2017) 131-141</a:t>
            </a:r>
          </a:p>
          <a:p>
            <a:r>
              <a:rPr lang="zh-TW" altLang="en-US" sz="2400" dirty="0"/>
              <a:t>學生：陳瑀婕</a:t>
            </a:r>
          </a:p>
          <a:p>
            <a:r>
              <a:rPr lang="zh-TW" altLang="en-US" sz="2400" dirty="0"/>
              <a:t>指導教授：柳永青 教授</a:t>
            </a:r>
          </a:p>
          <a:p>
            <a:endParaRPr lang="zh-TW" altLang="en-US" cap="none" dirty="0"/>
          </a:p>
        </p:txBody>
      </p:sp>
    </p:spTree>
    <p:extLst>
      <p:ext uri="{BB962C8B-B14F-4D97-AF65-F5344CB8AC3E}">
        <p14:creationId xmlns:p14="http://schemas.microsoft.com/office/powerpoint/2010/main" val="3304849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977BD6-A7D2-4BA3-8D9D-B54D400489D2}"/>
              </a:ext>
            </a:extLst>
          </p:cNvPr>
          <p:cNvSpPr>
            <a:spLocks noGrp="1"/>
          </p:cNvSpPr>
          <p:nvPr>
            <p:ph type="title"/>
          </p:nvPr>
        </p:nvSpPr>
        <p:spPr/>
        <p:txBody>
          <a:bodyPr/>
          <a:lstStyle/>
          <a:p>
            <a:r>
              <a:rPr lang="en-US" altLang="zh-TW" dirty="0"/>
              <a:t>Method</a:t>
            </a:r>
            <a:endParaRPr lang="zh-TW" altLang="en-US" dirty="0"/>
          </a:p>
        </p:txBody>
      </p:sp>
      <p:sp>
        <p:nvSpPr>
          <p:cNvPr id="3" name="內容版面配置區 2">
            <a:extLst>
              <a:ext uri="{FF2B5EF4-FFF2-40B4-BE49-F238E27FC236}">
                <a16:creationId xmlns:a16="http://schemas.microsoft.com/office/drawing/2014/main" id="{B4A67BC7-1E33-453B-831C-452DE9659C7D}"/>
              </a:ext>
            </a:extLst>
          </p:cNvPr>
          <p:cNvSpPr>
            <a:spLocks noGrp="1"/>
          </p:cNvSpPr>
          <p:nvPr>
            <p:ph idx="1"/>
          </p:nvPr>
        </p:nvSpPr>
        <p:spPr>
          <a:xfrm>
            <a:off x="1097280" y="1737361"/>
            <a:ext cx="10058400" cy="4834036"/>
          </a:xfrm>
        </p:spPr>
        <p:txBody>
          <a:bodyPr>
            <a:normAutofit/>
          </a:bodyPr>
          <a:lstStyle/>
          <a:p>
            <a:pPr>
              <a:lnSpc>
                <a:spcPct val="100000"/>
              </a:lnSpc>
              <a:buFont typeface="Wingdings" panose="05000000000000000000" pitchFamily="2" charset="2"/>
              <a:buChar char="Ø"/>
            </a:pPr>
            <a:r>
              <a:rPr lang="zh-TW" altLang="en-US" sz="2200" dirty="0"/>
              <a:t>實驗設計：</a:t>
            </a:r>
            <a:endParaRPr lang="en-US" altLang="zh-TW" sz="2200" dirty="0"/>
          </a:p>
          <a:p>
            <a:pPr marL="702900" indent="-342900" algn="just" hangingPunct="0">
              <a:lnSpc>
                <a:spcPct val="100000"/>
              </a:lnSpc>
              <a:spcBef>
                <a:spcPts val="300"/>
              </a:spcBef>
              <a:spcAft>
                <a:spcPts val="300"/>
              </a:spcAft>
              <a:buFont typeface="Wingdings" panose="05000000000000000000" pitchFamily="2" charset="2"/>
              <a:buChar char="l"/>
            </a:pPr>
            <a:r>
              <a:rPr lang="zh-TW" altLang="en-US" dirty="0"/>
              <a:t>自變項</a:t>
            </a:r>
            <a:r>
              <a:rPr lang="en-US" altLang="zh-TW" dirty="0"/>
              <a:t>(2*2*2)</a:t>
            </a:r>
            <a:r>
              <a:rPr lang="zh-TW" altLang="en-US" dirty="0"/>
              <a:t>：資訊是否顯示在螢幕上</a:t>
            </a:r>
            <a:endParaRPr lang="en-US" altLang="zh-TW" dirty="0"/>
          </a:p>
          <a:p>
            <a:pPr marL="1109808" lvl="1" indent="-457200" algn="just" hangingPunct="0">
              <a:lnSpc>
                <a:spcPct val="100000"/>
              </a:lnSpc>
              <a:spcBef>
                <a:spcPts val="300"/>
              </a:spcBef>
              <a:spcAft>
                <a:spcPts val="300"/>
              </a:spcAft>
              <a:buFont typeface="+mj-lt"/>
              <a:buAutoNum type="alphaUcPeriod"/>
            </a:pPr>
            <a:r>
              <a:rPr lang="zh-TW" altLang="en-US" sz="2000" dirty="0"/>
              <a:t>操作錯誤警告（超速和緊急煞車警告）</a:t>
            </a:r>
            <a:endParaRPr lang="en-US" altLang="zh-TW" sz="2000" dirty="0"/>
          </a:p>
          <a:p>
            <a:pPr marL="1109808" lvl="1" indent="-457200" algn="just" hangingPunct="0">
              <a:lnSpc>
                <a:spcPct val="100000"/>
              </a:lnSpc>
              <a:spcBef>
                <a:spcPts val="300"/>
              </a:spcBef>
              <a:spcAft>
                <a:spcPts val="300"/>
              </a:spcAft>
              <a:buFont typeface="+mj-lt"/>
              <a:buAutoNum type="alphaUcPeriod"/>
            </a:pPr>
            <a:r>
              <a:rPr lang="zh-TW" altLang="en-US" sz="2000" dirty="0"/>
              <a:t>軌道狀況</a:t>
            </a:r>
            <a:endParaRPr lang="en-US" altLang="zh-TW" sz="2000" dirty="0"/>
          </a:p>
          <a:p>
            <a:pPr marL="1109808" lvl="1" indent="-457200" algn="just" hangingPunct="0">
              <a:lnSpc>
                <a:spcPct val="100000"/>
              </a:lnSpc>
              <a:spcBef>
                <a:spcPts val="300"/>
              </a:spcBef>
              <a:spcAft>
                <a:spcPts val="300"/>
              </a:spcAft>
              <a:buFont typeface="+mj-lt"/>
              <a:buAutoNum type="alphaUcPeriod"/>
            </a:pPr>
            <a:r>
              <a:rPr lang="zh-TW" altLang="en-US" sz="2000" dirty="0"/>
              <a:t>當前速度</a:t>
            </a:r>
            <a:endParaRPr lang="en-US" altLang="zh-TW" sz="2000" dirty="0"/>
          </a:p>
          <a:p>
            <a:pPr marL="702900" lvl="1" indent="-342900" algn="just" hangingPunct="0">
              <a:lnSpc>
                <a:spcPct val="100000"/>
              </a:lnSpc>
              <a:spcBef>
                <a:spcPts val="300"/>
              </a:spcBef>
              <a:spcAft>
                <a:spcPts val="300"/>
              </a:spcAft>
              <a:buSzPct val="100000"/>
              <a:buFont typeface="Wingdings" panose="05000000000000000000" pitchFamily="2" charset="2"/>
              <a:buChar char="l"/>
            </a:pPr>
            <a:r>
              <a:rPr lang="zh-TW" altLang="en-US" sz="2200" dirty="0"/>
              <a:t>依變項：</a:t>
            </a:r>
            <a:endParaRPr lang="en-US" altLang="zh-TW" sz="2200" dirty="0"/>
          </a:p>
          <a:p>
            <a:pPr marL="938358" lvl="1" indent="-285750" algn="just" hangingPunct="0">
              <a:lnSpc>
                <a:spcPct val="100000"/>
              </a:lnSpc>
              <a:spcBef>
                <a:spcPts val="300"/>
              </a:spcBef>
              <a:spcAft>
                <a:spcPts val="300"/>
              </a:spcAft>
              <a:buFont typeface="Arial" panose="020B0604020202020204" pitchFamily="34" charset="0"/>
              <a:buChar char="•"/>
            </a:pPr>
            <a:r>
              <a:rPr lang="en-US" altLang="zh-TW" sz="2000" dirty="0"/>
              <a:t>SD </a:t>
            </a:r>
            <a:r>
              <a:rPr lang="zh-TW" altLang="en-US" sz="2000" dirty="0"/>
              <a:t>：超速持續時間（</a:t>
            </a:r>
            <a:r>
              <a:rPr lang="en-US" altLang="zh-TW" sz="2000" dirty="0"/>
              <a:t>s</a:t>
            </a:r>
            <a:r>
              <a:rPr lang="zh-TW" altLang="en-US" sz="2000" dirty="0"/>
              <a:t>）</a:t>
            </a:r>
            <a:endParaRPr lang="en-US" altLang="zh-TW" sz="2000" dirty="0"/>
          </a:p>
          <a:p>
            <a:pPr marL="938358" lvl="1" indent="-285750" algn="just" hangingPunct="0">
              <a:lnSpc>
                <a:spcPct val="100000"/>
              </a:lnSpc>
              <a:spcBef>
                <a:spcPts val="300"/>
              </a:spcBef>
              <a:spcAft>
                <a:spcPts val="300"/>
              </a:spcAft>
              <a:buFont typeface="Arial" panose="020B0604020202020204" pitchFamily="34" charset="0"/>
              <a:buChar char="•"/>
            </a:pPr>
            <a:r>
              <a:rPr lang="en-US" altLang="zh-TW" sz="2000" dirty="0"/>
              <a:t>AS </a:t>
            </a:r>
            <a:r>
              <a:rPr lang="zh-TW" altLang="en-US" sz="2000" dirty="0"/>
              <a:t>：超速時速度平均值（</a:t>
            </a:r>
            <a:r>
              <a:rPr lang="en-US" altLang="zh-TW" sz="2000" dirty="0"/>
              <a:t>km / h</a:t>
            </a:r>
            <a:r>
              <a:rPr lang="zh-TW" altLang="en-US" sz="2000" dirty="0"/>
              <a:t>）</a:t>
            </a:r>
            <a:endParaRPr lang="en-US" altLang="zh-TW" sz="2000" dirty="0"/>
          </a:p>
          <a:p>
            <a:pPr marL="938358" lvl="1" indent="-285750" algn="just" hangingPunct="0">
              <a:lnSpc>
                <a:spcPct val="100000"/>
              </a:lnSpc>
              <a:spcBef>
                <a:spcPts val="300"/>
              </a:spcBef>
              <a:spcAft>
                <a:spcPts val="300"/>
              </a:spcAft>
              <a:buFont typeface="Arial" panose="020B0604020202020204" pitchFamily="34" charset="0"/>
              <a:buChar char="•"/>
            </a:pPr>
            <a:r>
              <a:rPr lang="en-US" altLang="zh-TW" sz="2000" dirty="0"/>
              <a:t>MS </a:t>
            </a:r>
            <a:r>
              <a:rPr lang="zh-TW" altLang="en-US" sz="2000" dirty="0"/>
              <a:t>：超速時速度最大值（</a:t>
            </a:r>
            <a:r>
              <a:rPr lang="en-US" altLang="zh-TW" sz="2000" dirty="0"/>
              <a:t>km / h</a:t>
            </a:r>
            <a:r>
              <a:rPr lang="zh-TW" altLang="en-US" sz="2000" dirty="0"/>
              <a:t>）</a:t>
            </a:r>
            <a:endParaRPr lang="en-US" altLang="zh-TW" sz="2000" dirty="0"/>
          </a:p>
          <a:p>
            <a:pPr marL="938358" lvl="1" indent="-285750" algn="just" hangingPunct="0">
              <a:lnSpc>
                <a:spcPct val="100000"/>
              </a:lnSpc>
              <a:spcBef>
                <a:spcPts val="300"/>
              </a:spcBef>
              <a:spcAft>
                <a:spcPts val="300"/>
              </a:spcAft>
              <a:buFont typeface="Arial" panose="020B0604020202020204" pitchFamily="34" charset="0"/>
              <a:buChar char="•"/>
            </a:pPr>
            <a:r>
              <a:rPr lang="en-US" altLang="zh-TW" sz="2000" dirty="0"/>
              <a:t>EB </a:t>
            </a:r>
            <a:r>
              <a:rPr lang="zh-TW" altLang="en-US" sz="2000" dirty="0"/>
              <a:t>：緊急煞車時間（</a:t>
            </a:r>
            <a:r>
              <a:rPr lang="en-US" altLang="zh-TW" sz="2000" dirty="0"/>
              <a:t>s</a:t>
            </a:r>
            <a:r>
              <a:rPr lang="zh-TW" altLang="en-US" sz="2000" dirty="0"/>
              <a:t>）</a:t>
            </a:r>
            <a:endParaRPr lang="en-US" altLang="zh-TW" sz="2000" dirty="0"/>
          </a:p>
          <a:p>
            <a:pPr marL="938358" lvl="1" indent="-285750" algn="just" hangingPunct="0">
              <a:lnSpc>
                <a:spcPct val="100000"/>
              </a:lnSpc>
              <a:spcBef>
                <a:spcPts val="300"/>
              </a:spcBef>
              <a:spcAft>
                <a:spcPts val="300"/>
              </a:spcAft>
              <a:buFont typeface="Arial" panose="020B0604020202020204" pitchFamily="34" charset="0"/>
              <a:buChar char="•"/>
            </a:pPr>
            <a:r>
              <a:rPr lang="en-US" altLang="zh-TW" sz="2000" dirty="0"/>
              <a:t>DOP </a:t>
            </a:r>
            <a:r>
              <a:rPr lang="zh-TW" altLang="en-US" sz="2000" dirty="0"/>
              <a:t>：與最佳停止位置的距離（</a:t>
            </a:r>
            <a:r>
              <a:rPr lang="en-US" altLang="zh-TW" sz="2000" dirty="0"/>
              <a:t>km</a:t>
            </a:r>
            <a:r>
              <a:rPr lang="zh-TW" altLang="en-US" sz="2000" dirty="0"/>
              <a:t>）</a:t>
            </a:r>
            <a:endParaRPr lang="en-US" altLang="zh-TW" sz="2000" dirty="0"/>
          </a:p>
          <a:p>
            <a:pPr marL="938358" lvl="1" indent="-285750" algn="just" hangingPunct="0">
              <a:lnSpc>
                <a:spcPct val="100000"/>
              </a:lnSpc>
              <a:spcBef>
                <a:spcPts val="300"/>
              </a:spcBef>
              <a:spcAft>
                <a:spcPts val="300"/>
              </a:spcAft>
              <a:buFont typeface="Arial" panose="020B0604020202020204" pitchFamily="34" charset="0"/>
              <a:buChar char="•"/>
            </a:pPr>
            <a:r>
              <a:rPr lang="en-US" altLang="zh-TW" sz="2000" dirty="0"/>
              <a:t> L </a:t>
            </a:r>
            <a:r>
              <a:rPr lang="zh-TW" altLang="en-US" sz="2000" dirty="0"/>
              <a:t>：延遲的時間（</a:t>
            </a:r>
            <a:r>
              <a:rPr lang="en-US" altLang="zh-TW" sz="2000" dirty="0"/>
              <a:t>s</a:t>
            </a:r>
            <a:r>
              <a:rPr lang="zh-TW" altLang="en-US" sz="2000" dirty="0"/>
              <a:t>）</a:t>
            </a:r>
            <a:endParaRPr lang="en-US" altLang="zh-TW" sz="2000" dirty="0"/>
          </a:p>
        </p:txBody>
      </p:sp>
    </p:spTree>
    <p:extLst>
      <p:ext uri="{BB962C8B-B14F-4D97-AF65-F5344CB8AC3E}">
        <p14:creationId xmlns:p14="http://schemas.microsoft.com/office/powerpoint/2010/main" val="1789238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62B546-9792-42C4-A0A3-103C48F5738E}"/>
              </a:ext>
            </a:extLst>
          </p:cNvPr>
          <p:cNvSpPr>
            <a:spLocks noGrp="1"/>
          </p:cNvSpPr>
          <p:nvPr>
            <p:ph type="title"/>
          </p:nvPr>
        </p:nvSpPr>
        <p:spPr/>
        <p:txBody>
          <a:bodyPr/>
          <a:lstStyle/>
          <a:p>
            <a:r>
              <a:rPr lang="en-US" altLang="zh-TW" dirty="0"/>
              <a:t>Method</a:t>
            </a:r>
            <a:endParaRPr lang="zh-TW" altLang="en-US" dirty="0"/>
          </a:p>
        </p:txBody>
      </p:sp>
      <p:sp>
        <p:nvSpPr>
          <p:cNvPr id="3" name="內容版面配置區 2">
            <a:extLst>
              <a:ext uri="{FF2B5EF4-FFF2-40B4-BE49-F238E27FC236}">
                <a16:creationId xmlns:a16="http://schemas.microsoft.com/office/drawing/2014/main" id="{EB9F253A-4BDB-48E6-90DE-6AB9F5EC3703}"/>
              </a:ext>
            </a:extLst>
          </p:cNvPr>
          <p:cNvSpPr>
            <a:spLocks noGrp="1"/>
          </p:cNvSpPr>
          <p:nvPr>
            <p:ph idx="1"/>
          </p:nvPr>
        </p:nvSpPr>
        <p:spPr>
          <a:xfrm>
            <a:off x="1116134" y="1765605"/>
            <a:ext cx="10058400" cy="5092395"/>
          </a:xfrm>
        </p:spPr>
        <p:txBody>
          <a:bodyPr>
            <a:normAutofit/>
          </a:bodyPr>
          <a:lstStyle/>
          <a:p>
            <a:pPr algn="just">
              <a:lnSpc>
                <a:spcPct val="100000"/>
              </a:lnSpc>
              <a:spcBef>
                <a:spcPts val="300"/>
              </a:spcBef>
              <a:spcAft>
                <a:spcPts val="300"/>
              </a:spcAft>
              <a:buFont typeface="Wingdings" panose="05000000000000000000" pitchFamily="2" charset="2"/>
              <a:buChar char="Ø"/>
            </a:pPr>
            <a:r>
              <a:rPr lang="zh-TW" altLang="en-US" sz="2200" dirty="0"/>
              <a:t>程序：</a:t>
            </a:r>
            <a:endParaRPr lang="en-US" altLang="zh-TW" sz="2200" dirty="0"/>
          </a:p>
          <a:p>
            <a:pPr marL="702900" indent="-342900" algn="just">
              <a:lnSpc>
                <a:spcPct val="110000"/>
              </a:lnSpc>
              <a:spcBef>
                <a:spcPts val="300"/>
              </a:spcBef>
              <a:spcAft>
                <a:spcPts val="300"/>
              </a:spcAft>
              <a:buFont typeface="Wingdings" panose="05000000000000000000" pitchFamily="2" charset="2"/>
              <a:buChar char="l"/>
            </a:pPr>
            <a:r>
              <a:rPr lang="zh-TW" altLang="en-US" dirty="0"/>
              <a:t>在實驗開始之前先進行解說以及練習約</a:t>
            </a:r>
            <a:r>
              <a:rPr lang="en-US" altLang="zh-TW" dirty="0"/>
              <a:t>20</a:t>
            </a:r>
            <a:r>
              <a:rPr lang="zh-TW" altLang="en-US" dirty="0"/>
              <a:t>分鐘。</a:t>
            </a:r>
            <a:endParaRPr lang="en-US" altLang="zh-TW" dirty="0"/>
          </a:p>
          <a:p>
            <a:pPr marL="702900" indent="-342900" algn="just">
              <a:lnSpc>
                <a:spcPct val="110000"/>
              </a:lnSpc>
              <a:spcBef>
                <a:spcPts val="300"/>
              </a:spcBef>
              <a:spcAft>
                <a:spcPts val="300"/>
              </a:spcAft>
              <a:buFont typeface="Wingdings" panose="05000000000000000000" pitchFamily="2" charset="2"/>
              <a:buChar char="l"/>
            </a:pPr>
            <a:r>
              <a:rPr lang="zh-TW" altLang="en-US" dirty="0"/>
              <a:t>在行駛過程中需執行以下特定任務：</a:t>
            </a:r>
            <a:endParaRPr lang="en-US" altLang="zh-TW" dirty="0"/>
          </a:p>
          <a:p>
            <a:pPr marL="1177200" indent="-457200" algn="just">
              <a:lnSpc>
                <a:spcPct val="110000"/>
              </a:lnSpc>
              <a:spcBef>
                <a:spcPts val="300"/>
              </a:spcBef>
              <a:spcAft>
                <a:spcPts val="300"/>
              </a:spcAft>
              <a:buFont typeface="+mj-lt"/>
              <a:buAutoNum type="arabicPeriod"/>
            </a:pPr>
            <a:r>
              <a:rPr lang="zh-TW" altLang="en-US" sz="1800" dirty="0"/>
              <a:t>在預定時間內接送乘客：準時將火車停靠在指定位置。</a:t>
            </a:r>
            <a:endParaRPr lang="en-US" altLang="zh-TW" sz="1800" dirty="0"/>
          </a:p>
          <a:p>
            <a:pPr marL="1177200" indent="-457200" algn="just">
              <a:lnSpc>
                <a:spcPct val="110000"/>
              </a:lnSpc>
              <a:spcBef>
                <a:spcPts val="300"/>
              </a:spcBef>
              <a:spcAft>
                <a:spcPts val="300"/>
              </a:spcAft>
              <a:buFont typeface="+mj-lt"/>
              <a:buAutoNum type="arabicPeriod"/>
            </a:pPr>
            <a:r>
              <a:rPr lang="zh-TW" altLang="en-US" sz="1800" dirty="0"/>
              <a:t>避免超速：使用介面上的油門及煞車按鈕來控制速度。</a:t>
            </a:r>
            <a:endParaRPr lang="en-US" altLang="zh-TW" sz="1800" dirty="0"/>
          </a:p>
          <a:p>
            <a:pPr marL="1177200" indent="-457200" algn="just">
              <a:lnSpc>
                <a:spcPct val="110000"/>
              </a:lnSpc>
              <a:spcBef>
                <a:spcPts val="300"/>
              </a:spcBef>
              <a:spcAft>
                <a:spcPts val="300"/>
              </a:spcAft>
              <a:buFont typeface="+mj-lt"/>
              <a:buAutoNum type="arabicPeriod"/>
            </a:pPr>
            <a:r>
              <a:rPr lang="zh-TW" altLang="en-US" sz="1800" dirty="0"/>
              <a:t>避免緊急煞車。</a:t>
            </a:r>
            <a:endParaRPr lang="en-US" altLang="zh-TW" sz="1800" dirty="0"/>
          </a:p>
          <a:p>
            <a:pPr marL="1177200" indent="-457200" algn="just">
              <a:lnSpc>
                <a:spcPct val="110000"/>
              </a:lnSpc>
              <a:spcBef>
                <a:spcPts val="300"/>
              </a:spcBef>
              <a:spcAft>
                <a:spcPts val="300"/>
              </a:spcAft>
              <a:buFont typeface="+mj-lt"/>
              <a:buAutoNum type="arabicPeriod"/>
            </a:pPr>
            <a:r>
              <a:rPr lang="zh-TW" altLang="en-US" sz="1800" i="0" dirty="0"/>
              <a:t>當</a:t>
            </a:r>
            <a:r>
              <a:rPr lang="en-US" altLang="zh-TW" sz="1800" i="0" dirty="0"/>
              <a:t>AWS</a:t>
            </a:r>
            <a:r>
              <a:rPr lang="zh-TW" altLang="en-US" sz="1800" i="0" dirty="0"/>
              <a:t>重置按鈕</a:t>
            </a:r>
            <a:r>
              <a:rPr lang="en-US" altLang="zh-TW" sz="1800" i="0" dirty="0"/>
              <a:t>(</a:t>
            </a:r>
            <a:r>
              <a:rPr lang="zh-TW" altLang="en-US" sz="1800" i="0" dirty="0"/>
              <a:t>帶有驚嘆號的按鈕</a:t>
            </a:r>
            <a:r>
              <a:rPr lang="en-US" altLang="zh-TW" sz="1800" i="0" dirty="0"/>
              <a:t>)</a:t>
            </a:r>
            <a:r>
              <a:rPr lang="zh-TW" altLang="en-US" sz="1800" dirty="0"/>
              <a:t>亮起</a:t>
            </a:r>
            <a:r>
              <a:rPr lang="zh-TW" altLang="en-US" sz="1800" i="0" dirty="0"/>
              <a:t>時，應立即按下按鈕，避免出現紅燈；否則出現紅燈後，會自動煞車而導致延遲抵達時間。</a:t>
            </a:r>
            <a:endParaRPr lang="en-US" altLang="zh-TW" sz="1800" dirty="0"/>
          </a:p>
          <a:p>
            <a:pPr marL="702900" indent="-342900" algn="just">
              <a:lnSpc>
                <a:spcPct val="110000"/>
              </a:lnSpc>
              <a:spcBef>
                <a:spcPts val="300"/>
              </a:spcBef>
              <a:spcAft>
                <a:spcPts val="300"/>
              </a:spcAft>
              <a:buFont typeface="Wingdings" panose="05000000000000000000" pitchFamily="2" charset="2"/>
              <a:buChar char="l"/>
            </a:pPr>
            <a:r>
              <a:rPr lang="zh-TW" altLang="en-US" dirty="0"/>
              <a:t>該實驗的持續時間包括說明、練習和休息時間為 </a:t>
            </a:r>
            <a:r>
              <a:rPr lang="en-US" altLang="zh-TW" dirty="0"/>
              <a:t>90-120 </a:t>
            </a:r>
            <a:r>
              <a:rPr lang="zh-TW" altLang="en-US" dirty="0"/>
              <a:t>分鐘。</a:t>
            </a:r>
            <a:endParaRPr lang="en-US" altLang="zh-TW" dirty="0"/>
          </a:p>
          <a:p>
            <a:pPr marL="702900" indent="-342900" algn="just">
              <a:lnSpc>
                <a:spcPct val="110000"/>
              </a:lnSpc>
              <a:spcBef>
                <a:spcPts val="300"/>
              </a:spcBef>
              <a:spcAft>
                <a:spcPts val="300"/>
              </a:spcAft>
              <a:buFont typeface="Wingdings" panose="05000000000000000000" pitchFamily="2" charset="2"/>
              <a:buChar char="l"/>
            </a:pPr>
            <a:r>
              <a:rPr lang="zh-TW" altLang="en-US" dirty="0"/>
              <a:t>在實驗的過程中，會記錄每次事件的發生時間、懲罰／獎勵原因和過程。</a:t>
            </a:r>
            <a:endParaRPr lang="zh-TW" altLang="en-US" sz="2200" dirty="0"/>
          </a:p>
        </p:txBody>
      </p:sp>
    </p:spTree>
    <p:extLst>
      <p:ext uri="{BB962C8B-B14F-4D97-AF65-F5344CB8AC3E}">
        <p14:creationId xmlns:p14="http://schemas.microsoft.com/office/powerpoint/2010/main" val="2478916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62B546-9792-42C4-A0A3-103C48F5738E}"/>
              </a:ext>
            </a:extLst>
          </p:cNvPr>
          <p:cNvSpPr>
            <a:spLocks noGrp="1"/>
          </p:cNvSpPr>
          <p:nvPr>
            <p:ph type="title"/>
          </p:nvPr>
        </p:nvSpPr>
        <p:spPr/>
        <p:txBody>
          <a:bodyPr/>
          <a:lstStyle/>
          <a:p>
            <a:r>
              <a:rPr lang="en-US" altLang="zh-TW" dirty="0"/>
              <a:t>Method</a:t>
            </a:r>
            <a:endParaRPr lang="zh-TW" altLang="en-US" dirty="0"/>
          </a:p>
        </p:txBody>
      </p:sp>
      <p:sp>
        <p:nvSpPr>
          <p:cNvPr id="3" name="內容版面配置區 2">
            <a:extLst>
              <a:ext uri="{FF2B5EF4-FFF2-40B4-BE49-F238E27FC236}">
                <a16:creationId xmlns:a16="http://schemas.microsoft.com/office/drawing/2014/main" id="{EB9F253A-4BDB-48E6-90DE-6AB9F5EC3703}"/>
              </a:ext>
            </a:extLst>
          </p:cNvPr>
          <p:cNvSpPr>
            <a:spLocks noGrp="1"/>
          </p:cNvSpPr>
          <p:nvPr>
            <p:ph idx="1"/>
          </p:nvPr>
        </p:nvSpPr>
        <p:spPr>
          <a:xfrm>
            <a:off x="1116134" y="1765605"/>
            <a:ext cx="10058400" cy="5092395"/>
          </a:xfrm>
        </p:spPr>
        <p:txBody>
          <a:bodyPr>
            <a:normAutofit/>
          </a:bodyPr>
          <a:lstStyle/>
          <a:p>
            <a:pPr algn="just">
              <a:lnSpc>
                <a:spcPct val="100000"/>
              </a:lnSpc>
              <a:spcBef>
                <a:spcPts val="300"/>
              </a:spcBef>
              <a:spcAft>
                <a:spcPts val="300"/>
              </a:spcAft>
              <a:buFont typeface="Wingdings" panose="05000000000000000000" pitchFamily="2" charset="2"/>
              <a:buChar char="Ø"/>
            </a:pPr>
            <a:r>
              <a:rPr lang="zh-TW" altLang="en-US" sz="2200" dirty="0"/>
              <a:t>程序：</a:t>
            </a:r>
            <a:endParaRPr lang="en-US" altLang="zh-TW" sz="2200" dirty="0"/>
          </a:p>
          <a:p>
            <a:pPr marL="702900" indent="-342900" algn="just">
              <a:lnSpc>
                <a:spcPct val="150000"/>
              </a:lnSpc>
              <a:spcBef>
                <a:spcPts val="300"/>
              </a:spcBef>
              <a:spcAft>
                <a:spcPts val="300"/>
              </a:spcAft>
              <a:buFont typeface="Wingdings" panose="05000000000000000000" pitchFamily="2" charset="2"/>
              <a:buChar char="l"/>
            </a:pPr>
            <a:r>
              <a:rPr lang="zh-TW" altLang="en-US" dirty="0"/>
              <a:t>當火車沒有在車站中成功停車時，會增加</a:t>
            </a:r>
            <a:r>
              <a:rPr lang="en-US" altLang="zh-TW" dirty="0"/>
              <a:t>DOP</a:t>
            </a:r>
            <a:r>
              <a:rPr lang="zh-TW" altLang="en-US" dirty="0"/>
              <a:t>（與最佳停止位置的距離）和</a:t>
            </a:r>
            <a:r>
              <a:rPr lang="en-US" altLang="zh-TW" dirty="0"/>
              <a:t>L</a:t>
            </a:r>
            <a:r>
              <a:rPr lang="zh-TW" altLang="en-US" dirty="0"/>
              <a:t>（延遲）。</a:t>
            </a:r>
            <a:endParaRPr lang="en-US" altLang="zh-TW" dirty="0"/>
          </a:p>
          <a:p>
            <a:pPr marL="702900" indent="-342900" algn="just">
              <a:lnSpc>
                <a:spcPct val="150000"/>
              </a:lnSpc>
              <a:spcBef>
                <a:spcPts val="300"/>
              </a:spcBef>
              <a:spcAft>
                <a:spcPts val="300"/>
              </a:spcAft>
              <a:buFont typeface="Wingdings" panose="05000000000000000000" pitchFamily="2" charset="2"/>
              <a:buChar char="l"/>
            </a:pPr>
            <a:r>
              <a:rPr lang="zh-TW" altLang="en-US" dirty="0"/>
              <a:t>乘客上下車所需時間為</a:t>
            </a:r>
            <a:r>
              <a:rPr lang="en-US" altLang="zh-TW" dirty="0"/>
              <a:t>30</a:t>
            </a:r>
            <a:r>
              <a:rPr lang="zh-TW" altLang="en-US" dirty="0"/>
              <a:t>秒。</a:t>
            </a:r>
          </a:p>
          <a:p>
            <a:pPr marL="702900" indent="-342900" algn="just">
              <a:lnSpc>
                <a:spcPct val="150000"/>
              </a:lnSpc>
              <a:spcBef>
                <a:spcPts val="300"/>
              </a:spcBef>
              <a:spcAft>
                <a:spcPts val="300"/>
              </a:spcAft>
              <a:buFont typeface="Wingdings" panose="05000000000000000000" pitchFamily="2" charset="2"/>
              <a:buChar char="l"/>
            </a:pPr>
            <a:r>
              <a:rPr lang="zh-TW" altLang="en-US" dirty="0"/>
              <a:t>使用</a:t>
            </a:r>
            <a:r>
              <a:rPr lang="en-US" altLang="zh-TW" dirty="0" err="1"/>
              <a:t>Bandicam</a:t>
            </a:r>
            <a:r>
              <a:rPr lang="zh-TW" altLang="en-US" dirty="0"/>
              <a:t>（版本：</a:t>
            </a:r>
            <a:r>
              <a:rPr lang="en-US" altLang="zh-TW" dirty="0"/>
              <a:t>2.0.2.655</a:t>
            </a:r>
            <a:r>
              <a:rPr lang="zh-TW" altLang="en-US" dirty="0"/>
              <a:t>）遊戲錄製程式紀錄遊戲過程，並以側錄方式記錄受測者實驗時的情況。</a:t>
            </a:r>
            <a:endParaRPr lang="en-US" altLang="zh-TW" dirty="0"/>
          </a:p>
          <a:p>
            <a:pPr marL="702900" indent="-342900" algn="just">
              <a:lnSpc>
                <a:spcPct val="150000"/>
              </a:lnSpc>
              <a:spcBef>
                <a:spcPts val="300"/>
              </a:spcBef>
              <a:spcAft>
                <a:spcPts val="300"/>
              </a:spcAft>
              <a:buFont typeface="Wingdings" panose="05000000000000000000" pitchFamily="2" charset="2"/>
              <a:buChar char="l"/>
            </a:pPr>
            <a:r>
              <a:rPr lang="zh-TW" altLang="en-US" dirty="0"/>
              <a:t>在實驗完成後透過問卷收集受測者對於實驗的意見。</a:t>
            </a:r>
            <a:endParaRPr lang="en-US" altLang="zh-TW" dirty="0"/>
          </a:p>
          <a:p>
            <a:pPr marL="702900" indent="-342900" algn="just">
              <a:lnSpc>
                <a:spcPct val="150000"/>
              </a:lnSpc>
              <a:spcBef>
                <a:spcPts val="300"/>
              </a:spcBef>
              <a:spcAft>
                <a:spcPts val="300"/>
              </a:spcAft>
              <a:buFont typeface="Wingdings" panose="05000000000000000000" pitchFamily="2" charset="2"/>
              <a:buChar char="l"/>
            </a:pPr>
            <a:r>
              <a:rPr lang="zh-TW" altLang="en-US" dirty="0"/>
              <a:t>以</a:t>
            </a:r>
            <a:r>
              <a:rPr lang="en-US" altLang="zh-TW" dirty="0"/>
              <a:t>ANOVA</a:t>
            </a:r>
            <a:r>
              <a:rPr lang="zh-TW" altLang="en-US" dirty="0"/>
              <a:t>進行分析</a:t>
            </a:r>
            <a:endParaRPr lang="en-US" altLang="zh-TW" dirty="0"/>
          </a:p>
          <a:p>
            <a:pPr marL="0" indent="0">
              <a:buNone/>
            </a:pPr>
            <a:endParaRPr lang="zh-TW" altLang="en-US" sz="2200" dirty="0"/>
          </a:p>
        </p:txBody>
      </p:sp>
    </p:spTree>
    <p:extLst>
      <p:ext uri="{BB962C8B-B14F-4D97-AF65-F5344CB8AC3E}">
        <p14:creationId xmlns:p14="http://schemas.microsoft.com/office/powerpoint/2010/main" val="4151031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92ED610-B299-485F-BCAE-D6A59FC1629D}"/>
              </a:ext>
            </a:extLst>
          </p:cNvPr>
          <p:cNvSpPr>
            <a:spLocks noGrp="1"/>
          </p:cNvSpPr>
          <p:nvPr>
            <p:ph type="title"/>
          </p:nvPr>
        </p:nvSpPr>
        <p:spPr/>
        <p:txBody>
          <a:bodyPr/>
          <a:lstStyle/>
          <a:p>
            <a:r>
              <a:rPr lang="en-US" altLang="zh-TW" dirty="0"/>
              <a:t>Result</a:t>
            </a:r>
            <a:endParaRPr lang="zh-TW" altLang="en-US" dirty="0"/>
          </a:p>
        </p:txBody>
      </p:sp>
      <p:sp>
        <p:nvSpPr>
          <p:cNvPr id="3" name="內容版面配置區 2">
            <a:extLst>
              <a:ext uri="{FF2B5EF4-FFF2-40B4-BE49-F238E27FC236}">
                <a16:creationId xmlns:a16="http://schemas.microsoft.com/office/drawing/2014/main" id="{DF8B50C8-7082-45B3-92F6-A7A2A1A280ED}"/>
              </a:ext>
            </a:extLst>
          </p:cNvPr>
          <p:cNvSpPr>
            <a:spLocks noGrp="1"/>
          </p:cNvSpPr>
          <p:nvPr>
            <p:ph idx="1"/>
          </p:nvPr>
        </p:nvSpPr>
        <p:spPr/>
        <p:txBody>
          <a:bodyPr/>
          <a:lstStyle/>
          <a:p>
            <a:pPr algn="just">
              <a:lnSpc>
                <a:spcPct val="125000"/>
              </a:lnSpc>
              <a:spcBef>
                <a:spcPts val="300"/>
              </a:spcBef>
              <a:spcAft>
                <a:spcPts val="300"/>
              </a:spcAft>
              <a:buFont typeface="Wingdings" panose="05000000000000000000" pitchFamily="2" charset="2"/>
              <a:buChar char="Ø"/>
            </a:pPr>
            <a:r>
              <a:rPr lang="zh-TW" altLang="en-US" dirty="0"/>
              <a:t>可用資訊對任務表現的主要影響：無論任務複雜程度如何，操作錯誤警告</a:t>
            </a:r>
            <a:r>
              <a:rPr lang="en-US" altLang="zh-TW" dirty="0"/>
              <a:t>(A)</a:t>
            </a:r>
            <a:r>
              <a:rPr lang="zh-TW" altLang="en-US" dirty="0"/>
              <a:t>和當前速度</a:t>
            </a:r>
            <a:r>
              <a:rPr lang="en-US" altLang="zh-TW" dirty="0"/>
              <a:t>(C)</a:t>
            </a:r>
            <a:r>
              <a:rPr lang="zh-TW" altLang="en-US" dirty="0"/>
              <a:t>對</a:t>
            </a:r>
            <a:r>
              <a:rPr lang="en-US" altLang="zh-TW" dirty="0"/>
              <a:t>SD</a:t>
            </a:r>
            <a:r>
              <a:rPr lang="zh-TW" altLang="en-US" dirty="0"/>
              <a:t>、</a:t>
            </a:r>
            <a:r>
              <a:rPr lang="en-US" altLang="zh-TW" dirty="0"/>
              <a:t>AS</a:t>
            </a:r>
            <a:r>
              <a:rPr lang="zh-TW" altLang="en-US" dirty="0"/>
              <a:t>和</a:t>
            </a:r>
            <a:r>
              <a:rPr lang="en-US" altLang="zh-TW" dirty="0"/>
              <a:t>MS</a:t>
            </a:r>
            <a:r>
              <a:rPr lang="zh-TW" altLang="en-US" dirty="0"/>
              <a:t>都具有顯著影響。</a:t>
            </a:r>
            <a:endParaRPr lang="en-US" altLang="zh-TW" dirty="0"/>
          </a:p>
          <a:p>
            <a:pPr algn="just">
              <a:lnSpc>
                <a:spcPct val="125000"/>
              </a:lnSpc>
              <a:spcBef>
                <a:spcPts val="300"/>
              </a:spcBef>
              <a:spcAft>
                <a:spcPts val="300"/>
              </a:spcAft>
              <a:buFont typeface="Wingdings" panose="05000000000000000000" pitchFamily="2" charset="2"/>
              <a:buChar char="Ø"/>
            </a:pPr>
            <a:endParaRPr lang="en-US" altLang="zh-TW" dirty="0"/>
          </a:p>
        </p:txBody>
      </p:sp>
      <p:pic>
        <p:nvPicPr>
          <p:cNvPr id="5" name="圖片 4" descr="一張含有 桌 的圖片&#10;&#10;自動產生的描述">
            <a:extLst>
              <a:ext uri="{FF2B5EF4-FFF2-40B4-BE49-F238E27FC236}">
                <a16:creationId xmlns:a16="http://schemas.microsoft.com/office/drawing/2014/main" id="{D43BA417-A414-4B8F-8350-1EF8D9A08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20" y="2905812"/>
            <a:ext cx="10582275" cy="3182863"/>
          </a:xfrm>
          <a:prstGeom prst="rect">
            <a:avLst/>
          </a:prstGeom>
        </p:spPr>
      </p:pic>
      <p:sp>
        <p:nvSpPr>
          <p:cNvPr id="6" name="矩形 5">
            <a:extLst>
              <a:ext uri="{FF2B5EF4-FFF2-40B4-BE49-F238E27FC236}">
                <a16:creationId xmlns:a16="http://schemas.microsoft.com/office/drawing/2014/main" id="{E6EF5362-2DD9-4744-93FD-C36C8E11C9FF}"/>
              </a:ext>
            </a:extLst>
          </p:cNvPr>
          <p:cNvSpPr/>
          <p:nvPr/>
        </p:nvSpPr>
        <p:spPr>
          <a:xfrm>
            <a:off x="2349219" y="3883241"/>
            <a:ext cx="9099067" cy="6140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2BE1C0EB-75D7-44B7-893D-008FFF792278}"/>
              </a:ext>
            </a:extLst>
          </p:cNvPr>
          <p:cNvSpPr/>
          <p:nvPr/>
        </p:nvSpPr>
        <p:spPr>
          <a:xfrm>
            <a:off x="2349219" y="4888699"/>
            <a:ext cx="9099067" cy="6140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67675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76CA9A-A9C7-408B-B588-F1EB7894FCE5}"/>
              </a:ext>
            </a:extLst>
          </p:cNvPr>
          <p:cNvSpPr>
            <a:spLocks noGrp="1"/>
          </p:cNvSpPr>
          <p:nvPr>
            <p:ph type="title"/>
          </p:nvPr>
        </p:nvSpPr>
        <p:spPr/>
        <p:txBody>
          <a:bodyPr/>
          <a:lstStyle/>
          <a:p>
            <a:r>
              <a:rPr lang="en-US" altLang="zh-TW" dirty="0"/>
              <a:t>Result</a:t>
            </a:r>
            <a:endParaRPr lang="zh-TW" altLang="en-US" dirty="0"/>
          </a:p>
        </p:txBody>
      </p:sp>
      <p:sp>
        <p:nvSpPr>
          <p:cNvPr id="3" name="內容版面配置區 2">
            <a:extLst>
              <a:ext uri="{FF2B5EF4-FFF2-40B4-BE49-F238E27FC236}">
                <a16:creationId xmlns:a16="http://schemas.microsoft.com/office/drawing/2014/main" id="{1E3D1B60-67A6-4340-BC6B-6C7772B33524}"/>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可用資訊對任務表現的交互作用：在高度複雜任務的情況下，</a:t>
            </a:r>
            <a:r>
              <a:rPr lang="en-US" altLang="zh-TW" dirty="0"/>
              <a:t>AC(</a:t>
            </a:r>
            <a:r>
              <a:rPr lang="zh-TW" altLang="en-US" dirty="0"/>
              <a:t>操作錯誤警告</a:t>
            </a:r>
            <a:r>
              <a:rPr lang="en-US" altLang="zh-TW" dirty="0"/>
              <a:t>(A)</a:t>
            </a:r>
            <a:r>
              <a:rPr lang="zh-TW" altLang="en-US" dirty="0"/>
              <a:t>和當前速度</a:t>
            </a:r>
            <a:r>
              <a:rPr lang="en-US" altLang="zh-TW" dirty="0"/>
              <a:t>(C))</a:t>
            </a:r>
            <a:r>
              <a:rPr lang="zh-TW" altLang="en-US" dirty="0"/>
              <a:t>對</a:t>
            </a:r>
            <a:r>
              <a:rPr lang="en-US" altLang="zh-TW" dirty="0"/>
              <a:t>SD</a:t>
            </a:r>
            <a:r>
              <a:rPr lang="zh-TW" altLang="en-US" dirty="0"/>
              <a:t>、</a:t>
            </a:r>
            <a:r>
              <a:rPr lang="en-US" altLang="zh-TW" dirty="0"/>
              <a:t>AS</a:t>
            </a:r>
            <a:r>
              <a:rPr lang="zh-TW" altLang="en-US" dirty="0"/>
              <a:t>和</a:t>
            </a:r>
            <a:r>
              <a:rPr lang="en-US" altLang="zh-TW" dirty="0"/>
              <a:t>DOP</a:t>
            </a:r>
            <a:r>
              <a:rPr lang="zh-TW" altLang="en-US" dirty="0"/>
              <a:t>具有顯著的交互作用影響。</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此外，無論任務複雜程度如何，在任何任務表現上均未觀察到 </a:t>
            </a:r>
            <a:r>
              <a:rPr lang="en-US" altLang="zh-TW" dirty="0"/>
              <a:t>AB</a:t>
            </a:r>
            <a:r>
              <a:rPr lang="zh-TW" altLang="en-US" dirty="0"/>
              <a:t>、</a:t>
            </a:r>
            <a:r>
              <a:rPr lang="en-US" altLang="zh-TW" dirty="0"/>
              <a:t>BC </a:t>
            </a:r>
            <a:r>
              <a:rPr lang="zh-TW" altLang="en-US" dirty="0"/>
              <a:t>和 </a:t>
            </a:r>
            <a:r>
              <a:rPr lang="en-US" altLang="zh-TW" dirty="0"/>
              <a:t>ABC </a:t>
            </a:r>
            <a:r>
              <a:rPr lang="zh-TW" altLang="en-US" dirty="0"/>
              <a:t>交互作用。</a:t>
            </a: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pic>
        <p:nvPicPr>
          <p:cNvPr id="5" name="圖片 4" descr="一張含有 桌 的圖片&#10;&#10;自動產生的描述">
            <a:extLst>
              <a:ext uri="{FF2B5EF4-FFF2-40B4-BE49-F238E27FC236}">
                <a16:creationId xmlns:a16="http://schemas.microsoft.com/office/drawing/2014/main" id="{A86785E0-B4A8-4E15-A99C-10F909923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067" y="3174775"/>
            <a:ext cx="9788613" cy="2802693"/>
          </a:xfrm>
          <a:prstGeom prst="rect">
            <a:avLst/>
          </a:prstGeom>
        </p:spPr>
      </p:pic>
      <p:sp>
        <p:nvSpPr>
          <p:cNvPr id="6" name="矩形 5">
            <a:extLst>
              <a:ext uri="{FF2B5EF4-FFF2-40B4-BE49-F238E27FC236}">
                <a16:creationId xmlns:a16="http://schemas.microsoft.com/office/drawing/2014/main" id="{2988C9CF-E84E-4C82-9376-E848000BD232}"/>
              </a:ext>
            </a:extLst>
          </p:cNvPr>
          <p:cNvSpPr/>
          <p:nvPr/>
        </p:nvSpPr>
        <p:spPr>
          <a:xfrm>
            <a:off x="4983479" y="4888699"/>
            <a:ext cx="1975105" cy="3508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D65D8BC2-54EF-4DB4-9402-DA32AD1A0FC1}"/>
              </a:ext>
            </a:extLst>
          </p:cNvPr>
          <p:cNvSpPr/>
          <p:nvPr/>
        </p:nvSpPr>
        <p:spPr>
          <a:xfrm>
            <a:off x="2532888" y="4888699"/>
            <a:ext cx="274320" cy="3508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ECE004D2-8941-4678-BC77-EA035B11E30E}"/>
              </a:ext>
            </a:extLst>
          </p:cNvPr>
          <p:cNvSpPr/>
          <p:nvPr/>
        </p:nvSpPr>
        <p:spPr>
          <a:xfrm>
            <a:off x="2523744" y="5501346"/>
            <a:ext cx="356616" cy="2045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0654C62C-0F73-48A2-9692-BF7D3F8A9EC1}"/>
              </a:ext>
            </a:extLst>
          </p:cNvPr>
          <p:cNvSpPr/>
          <p:nvPr/>
        </p:nvSpPr>
        <p:spPr>
          <a:xfrm>
            <a:off x="4983479" y="5526070"/>
            <a:ext cx="1961782" cy="1797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8582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795518-E93E-427F-B6E8-918EA2903460}"/>
              </a:ext>
            </a:extLst>
          </p:cNvPr>
          <p:cNvSpPr>
            <a:spLocks noGrp="1"/>
          </p:cNvSpPr>
          <p:nvPr>
            <p:ph type="title"/>
          </p:nvPr>
        </p:nvSpPr>
        <p:spPr/>
        <p:txBody>
          <a:bodyPr/>
          <a:lstStyle/>
          <a:p>
            <a:r>
              <a:rPr lang="en-US" altLang="zh-TW" dirty="0"/>
              <a:t>Result</a:t>
            </a:r>
            <a:endParaRPr lang="zh-TW" altLang="en-US" dirty="0"/>
          </a:p>
        </p:txBody>
      </p:sp>
      <p:sp>
        <p:nvSpPr>
          <p:cNvPr id="3" name="內容版面配置區 2">
            <a:extLst>
              <a:ext uri="{FF2B5EF4-FFF2-40B4-BE49-F238E27FC236}">
                <a16:creationId xmlns:a16="http://schemas.microsoft.com/office/drawing/2014/main" id="{5AACE3D9-68DB-4D67-8D03-3A6A0574839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操作錯誤警告</a:t>
            </a:r>
            <a:r>
              <a:rPr lang="en-US" altLang="zh-TW" dirty="0"/>
              <a:t>(A)</a:t>
            </a:r>
            <a:r>
              <a:rPr lang="zh-TW" altLang="en-US" dirty="0"/>
              <a:t>和當前速度</a:t>
            </a:r>
            <a:r>
              <a:rPr lang="en-US" altLang="zh-TW" dirty="0"/>
              <a:t>(C)</a:t>
            </a:r>
            <a:r>
              <a:rPr lang="zh-TW" altLang="en-US" dirty="0"/>
              <a:t>對站</a:t>
            </a:r>
            <a:r>
              <a:rPr lang="en-US" altLang="zh-TW" dirty="0"/>
              <a:t>1</a:t>
            </a:r>
            <a:r>
              <a:rPr lang="zh-TW" altLang="en-US" dirty="0"/>
              <a:t>的主要影響：在簡單任務的情況下，操作錯誤警告</a:t>
            </a:r>
            <a:r>
              <a:rPr lang="en-US" altLang="zh-TW" dirty="0"/>
              <a:t>(A)</a:t>
            </a:r>
            <a:r>
              <a:rPr lang="zh-TW" altLang="en-US" dirty="0"/>
              <a:t>和當前速度</a:t>
            </a:r>
            <a:r>
              <a:rPr lang="en-US" altLang="zh-TW" dirty="0"/>
              <a:t>(C)</a:t>
            </a:r>
            <a:r>
              <a:rPr lang="zh-TW" altLang="en-US" dirty="0"/>
              <a:t>對</a:t>
            </a:r>
            <a:r>
              <a:rPr lang="en-US" altLang="zh-TW" dirty="0"/>
              <a:t>SD</a:t>
            </a:r>
            <a:r>
              <a:rPr lang="zh-TW" altLang="en-US" dirty="0"/>
              <a:t>、</a:t>
            </a:r>
            <a:r>
              <a:rPr lang="en-US" altLang="zh-TW" dirty="0"/>
              <a:t>AS</a:t>
            </a:r>
            <a:r>
              <a:rPr lang="zh-TW" altLang="en-US" dirty="0"/>
              <a:t>和</a:t>
            </a:r>
            <a:r>
              <a:rPr lang="en-US" altLang="zh-TW" dirty="0"/>
              <a:t>MS</a:t>
            </a:r>
            <a:r>
              <a:rPr lang="zh-TW" altLang="en-US" dirty="0"/>
              <a:t>都具有顯著影響，表示其可以減少超速的發生，其中又以當前速度</a:t>
            </a:r>
            <a:r>
              <a:rPr lang="en-US" altLang="zh-TW" dirty="0"/>
              <a:t>(C)</a:t>
            </a:r>
            <a:r>
              <a:rPr lang="zh-TW" altLang="en-US" dirty="0"/>
              <a:t>的影響較操作錯誤警告</a:t>
            </a:r>
            <a:r>
              <a:rPr lang="en-US" altLang="zh-TW" dirty="0"/>
              <a:t>(A)</a:t>
            </a:r>
            <a:r>
              <a:rPr lang="zh-TW" altLang="en-US" dirty="0"/>
              <a:t>明顯。</a:t>
            </a:r>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pic>
        <p:nvPicPr>
          <p:cNvPr id="7" name="圖片 6" descr="一張含有 桌 的圖片&#10;&#10;自動產生的描述">
            <a:extLst>
              <a:ext uri="{FF2B5EF4-FFF2-40B4-BE49-F238E27FC236}">
                <a16:creationId xmlns:a16="http://schemas.microsoft.com/office/drawing/2014/main" id="{C81C4734-3E0F-4976-AE2B-73005DD68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010" y="3230274"/>
            <a:ext cx="7811980" cy="2747194"/>
          </a:xfrm>
          <a:prstGeom prst="rect">
            <a:avLst/>
          </a:prstGeom>
        </p:spPr>
      </p:pic>
    </p:spTree>
    <p:extLst>
      <p:ext uri="{BB962C8B-B14F-4D97-AF65-F5344CB8AC3E}">
        <p14:creationId xmlns:p14="http://schemas.microsoft.com/office/powerpoint/2010/main" val="895627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795518-E93E-427F-B6E8-918EA2903460}"/>
              </a:ext>
            </a:extLst>
          </p:cNvPr>
          <p:cNvSpPr>
            <a:spLocks noGrp="1"/>
          </p:cNvSpPr>
          <p:nvPr>
            <p:ph type="title"/>
          </p:nvPr>
        </p:nvSpPr>
        <p:spPr/>
        <p:txBody>
          <a:bodyPr/>
          <a:lstStyle/>
          <a:p>
            <a:r>
              <a:rPr lang="en-US" altLang="zh-TW" dirty="0"/>
              <a:t>Result</a:t>
            </a:r>
            <a:endParaRPr lang="zh-TW" altLang="en-US" dirty="0"/>
          </a:p>
        </p:txBody>
      </p:sp>
      <p:sp>
        <p:nvSpPr>
          <p:cNvPr id="3" name="內容版面配置區 2">
            <a:extLst>
              <a:ext uri="{FF2B5EF4-FFF2-40B4-BE49-F238E27FC236}">
                <a16:creationId xmlns:a16="http://schemas.microsoft.com/office/drawing/2014/main" id="{5AACE3D9-68DB-4D67-8D03-3A6A0574839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操作錯誤警告</a:t>
            </a:r>
            <a:r>
              <a:rPr lang="en-US" altLang="zh-TW" dirty="0"/>
              <a:t>(A)</a:t>
            </a:r>
            <a:r>
              <a:rPr lang="zh-TW" altLang="en-US" dirty="0"/>
              <a:t>和當前速度</a:t>
            </a:r>
            <a:r>
              <a:rPr lang="en-US" altLang="zh-TW" dirty="0"/>
              <a:t>(C)</a:t>
            </a:r>
            <a:r>
              <a:rPr lang="zh-TW" altLang="en-US" dirty="0"/>
              <a:t>對站</a:t>
            </a:r>
            <a:r>
              <a:rPr lang="en-US" altLang="zh-TW" dirty="0"/>
              <a:t>2</a:t>
            </a:r>
            <a:r>
              <a:rPr lang="zh-TW" altLang="en-US" dirty="0"/>
              <a:t>的交互作用：</a:t>
            </a:r>
            <a:endParaRPr lang="en-US" altLang="zh-TW" dirty="0"/>
          </a:p>
          <a:p>
            <a:pPr marL="0" indent="0">
              <a:lnSpc>
                <a:spcPct val="125000"/>
              </a:lnSpc>
              <a:spcBef>
                <a:spcPts val="300"/>
              </a:spcBef>
              <a:spcAft>
                <a:spcPts val="300"/>
              </a:spcAft>
              <a:buNone/>
            </a:pPr>
            <a:endParaRPr lang="zh-TW" altLang="en-US" dirty="0"/>
          </a:p>
        </p:txBody>
      </p:sp>
      <p:pic>
        <p:nvPicPr>
          <p:cNvPr id="5" name="圖片 4" descr="一張含有 桌 的圖片&#10;&#10;自動產生的描述">
            <a:extLst>
              <a:ext uri="{FF2B5EF4-FFF2-40B4-BE49-F238E27FC236}">
                <a16:creationId xmlns:a16="http://schemas.microsoft.com/office/drawing/2014/main" id="{40DA4C9C-7B5B-4ACA-9C82-E7BD57CCDC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20" y="3141004"/>
            <a:ext cx="10412362" cy="2154536"/>
          </a:xfrm>
          <a:prstGeom prst="rect">
            <a:avLst/>
          </a:prstGeom>
        </p:spPr>
      </p:pic>
    </p:spTree>
    <p:extLst>
      <p:ext uri="{BB962C8B-B14F-4D97-AF65-F5344CB8AC3E}">
        <p14:creationId xmlns:p14="http://schemas.microsoft.com/office/powerpoint/2010/main" val="13260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795518-E93E-427F-B6E8-918EA2903460}"/>
              </a:ext>
            </a:extLst>
          </p:cNvPr>
          <p:cNvSpPr>
            <a:spLocks noGrp="1"/>
          </p:cNvSpPr>
          <p:nvPr>
            <p:ph type="title"/>
          </p:nvPr>
        </p:nvSpPr>
        <p:spPr/>
        <p:txBody>
          <a:bodyPr/>
          <a:lstStyle/>
          <a:p>
            <a:r>
              <a:rPr lang="en-US" altLang="zh-TW" dirty="0"/>
              <a:t>Result</a:t>
            </a:r>
            <a:endParaRPr lang="zh-TW" altLang="en-US" dirty="0"/>
          </a:p>
        </p:txBody>
      </p:sp>
      <p:sp>
        <p:nvSpPr>
          <p:cNvPr id="3" name="內容版面配置區 2">
            <a:extLst>
              <a:ext uri="{FF2B5EF4-FFF2-40B4-BE49-F238E27FC236}">
                <a16:creationId xmlns:a16="http://schemas.microsoft.com/office/drawing/2014/main" id="{5AACE3D9-68DB-4D67-8D03-3A6A05748391}"/>
              </a:ext>
            </a:extLst>
          </p:cNvPr>
          <p:cNvSpPr>
            <a:spLocks noGrp="1"/>
          </p:cNvSpPr>
          <p:nvPr>
            <p:ph idx="1"/>
          </p:nvPr>
        </p:nvSpPr>
        <p:spPr>
          <a:xfrm>
            <a:off x="1097279" y="1845734"/>
            <a:ext cx="10288475" cy="4023360"/>
          </a:xfrm>
        </p:spPr>
        <p:txBody>
          <a:bodyPr/>
          <a:lstStyle/>
          <a:p>
            <a:pPr algn="just">
              <a:lnSpc>
                <a:spcPct val="125000"/>
              </a:lnSpc>
              <a:spcBef>
                <a:spcPts val="300"/>
              </a:spcBef>
              <a:spcAft>
                <a:spcPts val="300"/>
              </a:spcAft>
              <a:buFont typeface="Wingdings" panose="05000000000000000000" pitchFamily="2" charset="2"/>
              <a:buChar char="Ø"/>
            </a:pPr>
            <a:r>
              <a:rPr lang="zh-TW" altLang="en-US" dirty="0"/>
              <a:t>任務表現行為的相關性分析：分析</a:t>
            </a:r>
            <a:r>
              <a:rPr lang="en-US" altLang="zh-TW" dirty="0"/>
              <a:t>SD</a:t>
            </a:r>
            <a:r>
              <a:rPr lang="zh-TW" altLang="en-US" dirty="0"/>
              <a:t>、</a:t>
            </a:r>
            <a:r>
              <a:rPr lang="en-US" altLang="zh-TW" dirty="0"/>
              <a:t>AS</a:t>
            </a:r>
            <a:r>
              <a:rPr lang="zh-TW" altLang="en-US" dirty="0"/>
              <a:t>、</a:t>
            </a:r>
            <a:r>
              <a:rPr lang="en-US" altLang="zh-TW" dirty="0"/>
              <a:t>MS</a:t>
            </a:r>
            <a:r>
              <a:rPr lang="zh-TW" altLang="en-US" dirty="0"/>
              <a:t>、</a:t>
            </a:r>
            <a:r>
              <a:rPr lang="en-US" altLang="zh-TW" dirty="0"/>
              <a:t>EB</a:t>
            </a:r>
            <a:r>
              <a:rPr lang="zh-TW" altLang="en-US" dirty="0"/>
              <a:t>、</a:t>
            </a:r>
            <a:r>
              <a:rPr lang="en-US" altLang="zh-TW" dirty="0"/>
              <a:t>DOP</a:t>
            </a:r>
            <a:r>
              <a:rPr lang="zh-TW" altLang="en-US" dirty="0"/>
              <a:t>和</a:t>
            </a:r>
            <a:r>
              <a:rPr lang="en-US" altLang="zh-TW" dirty="0"/>
              <a:t>L</a:t>
            </a:r>
            <a:r>
              <a:rPr lang="zh-TW" altLang="en-US" dirty="0"/>
              <a:t>之間是否存在任何相關性。</a:t>
            </a:r>
            <a:endParaRPr lang="en-US" altLang="zh-TW" dirty="0"/>
          </a:p>
          <a:p>
            <a:pPr algn="just">
              <a:lnSpc>
                <a:spcPct val="125000"/>
              </a:lnSpc>
              <a:spcBef>
                <a:spcPts val="300"/>
              </a:spcBef>
              <a:spcAft>
                <a:spcPts val="300"/>
              </a:spcAft>
              <a:buFont typeface="Wingdings" panose="05000000000000000000" pitchFamily="2" charset="2"/>
              <a:buChar char="Ø"/>
            </a:pPr>
            <a:r>
              <a:rPr lang="zh-TW" altLang="en-US" dirty="0"/>
              <a:t>使用</a:t>
            </a:r>
            <a:r>
              <a:rPr lang="en-US" altLang="zh-TW" dirty="0"/>
              <a:t>Spearman</a:t>
            </a:r>
            <a:r>
              <a:rPr lang="zh-TW" altLang="en-US" dirty="0"/>
              <a:t>的相關性執行雙變數相關分析。</a:t>
            </a:r>
            <a:endParaRPr lang="en-US" altLang="zh-TW" dirty="0"/>
          </a:p>
          <a:p>
            <a:pPr algn="just">
              <a:lnSpc>
                <a:spcPct val="125000"/>
              </a:lnSpc>
              <a:spcBef>
                <a:spcPts val="300"/>
              </a:spcBef>
              <a:spcAft>
                <a:spcPts val="300"/>
              </a:spcAft>
              <a:buFont typeface="Wingdings" panose="05000000000000000000" pitchFamily="2" charset="2"/>
              <a:buChar char="Ø"/>
            </a:pPr>
            <a:r>
              <a:rPr lang="zh-TW" altLang="en-US" dirty="0"/>
              <a:t>結果顯示</a:t>
            </a:r>
            <a:r>
              <a:rPr lang="en-US" altLang="zh-TW" dirty="0"/>
              <a:t>SD</a:t>
            </a:r>
            <a:r>
              <a:rPr lang="zh-TW" altLang="en-US" dirty="0"/>
              <a:t>、</a:t>
            </a:r>
            <a:r>
              <a:rPr lang="en-US" altLang="zh-TW" dirty="0"/>
              <a:t>AS</a:t>
            </a:r>
            <a:r>
              <a:rPr lang="zh-TW" altLang="en-US" dirty="0"/>
              <a:t>和</a:t>
            </a:r>
            <a:r>
              <a:rPr lang="en-US" altLang="zh-TW" dirty="0"/>
              <a:t>MS</a:t>
            </a:r>
            <a:r>
              <a:rPr lang="zh-TW" altLang="en-US" dirty="0"/>
              <a:t>均呈強正相關，因為這些數值皆是從受測者速度控制行為中獲得的。</a:t>
            </a:r>
            <a:endParaRPr lang="en-US" altLang="zh-TW" dirty="0"/>
          </a:p>
          <a:p>
            <a:pPr algn="just">
              <a:lnSpc>
                <a:spcPct val="125000"/>
              </a:lnSpc>
              <a:spcBef>
                <a:spcPts val="300"/>
              </a:spcBef>
              <a:spcAft>
                <a:spcPts val="300"/>
              </a:spcAft>
              <a:buFont typeface="Wingdings" panose="05000000000000000000" pitchFamily="2" charset="2"/>
              <a:buChar char="Ø"/>
            </a:pPr>
            <a:r>
              <a:rPr lang="en-US" altLang="zh-TW" dirty="0"/>
              <a:t>DOP</a:t>
            </a:r>
            <a:r>
              <a:rPr lang="zh-TW" altLang="en-US" dirty="0"/>
              <a:t>與其他表現呈負相關。隨著</a:t>
            </a:r>
            <a:r>
              <a:rPr lang="en-US" altLang="zh-TW" dirty="0"/>
              <a:t>DOP</a:t>
            </a:r>
            <a:r>
              <a:rPr lang="zh-TW" altLang="en-US" dirty="0"/>
              <a:t>的降低，超速和煞車的行為次數增加。</a:t>
            </a:r>
            <a:endParaRPr lang="en-US" altLang="zh-TW" dirty="0"/>
          </a:p>
          <a:p>
            <a:pPr algn="just">
              <a:lnSpc>
                <a:spcPct val="125000"/>
              </a:lnSpc>
              <a:spcBef>
                <a:spcPts val="300"/>
              </a:spcBef>
              <a:spcAft>
                <a:spcPts val="300"/>
              </a:spcAft>
              <a:buFont typeface="Wingdings" panose="05000000000000000000" pitchFamily="2" charset="2"/>
              <a:buChar char="Ø"/>
            </a:pPr>
            <a:endParaRPr lang="zh-TW" altLang="en-US" dirty="0"/>
          </a:p>
        </p:txBody>
      </p:sp>
      <p:pic>
        <p:nvPicPr>
          <p:cNvPr id="5" name="圖片 4" descr="一張含有 桌 的圖片&#10;&#10;自動產生的描述">
            <a:extLst>
              <a:ext uri="{FF2B5EF4-FFF2-40B4-BE49-F238E27FC236}">
                <a16:creationId xmlns:a16="http://schemas.microsoft.com/office/drawing/2014/main" id="{5728BE9C-2DF1-48FF-B9DB-1C1B54CC4A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1305" y="3942893"/>
            <a:ext cx="6610350" cy="1933575"/>
          </a:xfrm>
          <a:prstGeom prst="rect">
            <a:avLst/>
          </a:prstGeom>
        </p:spPr>
      </p:pic>
    </p:spTree>
    <p:extLst>
      <p:ext uri="{BB962C8B-B14F-4D97-AF65-F5344CB8AC3E}">
        <p14:creationId xmlns:p14="http://schemas.microsoft.com/office/powerpoint/2010/main" val="4198966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795518-E93E-427F-B6E8-918EA2903460}"/>
              </a:ext>
            </a:extLst>
          </p:cNvPr>
          <p:cNvSpPr>
            <a:spLocks noGrp="1"/>
          </p:cNvSpPr>
          <p:nvPr>
            <p:ph type="title"/>
          </p:nvPr>
        </p:nvSpPr>
        <p:spPr/>
        <p:txBody>
          <a:bodyPr/>
          <a:lstStyle/>
          <a:p>
            <a:r>
              <a:rPr lang="en-US" altLang="zh-TW" dirty="0"/>
              <a:t>Result</a:t>
            </a:r>
            <a:endParaRPr lang="zh-TW" altLang="en-US" dirty="0"/>
          </a:p>
        </p:txBody>
      </p:sp>
      <p:sp>
        <p:nvSpPr>
          <p:cNvPr id="3" name="內容版面配置區 2">
            <a:extLst>
              <a:ext uri="{FF2B5EF4-FFF2-40B4-BE49-F238E27FC236}">
                <a16:creationId xmlns:a16="http://schemas.microsoft.com/office/drawing/2014/main" id="{5AACE3D9-68DB-4D67-8D03-3A6A0574839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在控制</a:t>
            </a:r>
            <a:r>
              <a:rPr lang="en-US" altLang="zh-TW" dirty="0"/>
              <a:t>AS</a:t>
            </a:r>
            <a:r>
              <a:rPr lang="zh-TW" altLang="en-US" dirty="0"/>
              <a:t>和</a:t>
            </a:r>
            <a:r>
              <a:rPr lang="en-US" altLang="zh-TW" dirty="0"/>
              <a:t>DOP</a:t>
            </a:r>
            <a:r>
              <a:rPr lang="zh-TW" altLang="en-US" dirty="0"/>
              <a:t>的情況下，</a:t>
            </a:r>
            <a:r>
              <a:rPr lang="en-US" altLang="zh-TW" dirty="0"/>
              <a:t>SD</a:t>
            </a:r>
            <a:r>
              <a:rPr lang="zh-TW" altLang="en-US" dirty="0"/>
              <a:t>和</a:t>
            </a:r>
            <a:r>
              <a:rPr lang="en-US" altLang="zh-TW" dirty="0"/>
              <a:t>MS</a:t>
            </a:r>
            <a:r>
              <a:rPr lang="zh-TW" altLang="en-US" dirty="0"/>
              <a:t>之間的相關性仍為正相關</a:t>
            </a:r>
            <a:r>
              <a:rPr lang="en-US" altLang="zh-TW" dirty="0"/>
              <a:t>(r = 0.515)</a:t>
            </a:r>
            <a:r>
              <a:rPr lang="zh-TW" altLang="en-US" dirty="0"/>
              <a:t>且顯著。</a:t>
            </a:r>
          </a:p>
          <a:p>
            <a:pPr>
              <a:lnSpc>
                <a:spcPct val="125000"/>
              </a:lnSpc>
              <a:spcBef>
                <a:spcPts val="300"/>
              </a:spcBef>
              <a:spcAft>
                <a:spcPts val="300"/>
              </a:spcAft>
              <a:buFont typeface="Wingdings" panose="05000000000000000000" pitchFamily="2" charset="2"/>
              <a:buChar char="Ø"/>
            </a:pPr>
            <a:r>
              <a:rPr lang="zh-TW" altLang="en-US" dirty="0"/>
              <a:t>在控制</a:t>
            </a:r>
            <a:r>
              <a:rPr lang="en-US" altLang="zh-TW" dirty="0"/>
              <a:t>MS</a:t>
            </a:r>
            <a:r>
              <a:rPr lang="zh-TW" altLang="en-US" dirty="0"/>
              <a:t>和</a:t>
            </a:r>
            <a:r>
              <a:rPr lang="en-US" altLang="zh-TW" dirty="0"/>
              <a:t>AS</a:t>
            </a:r>
            <a:r>
              <a:rPr lang="zh-TW" altLang="en-US" dirty="0"/>
              <a:t>的情況下，</a:t>
            </a:r>
            <a:r>
              <a:rPr lang="en-US" altLang="zh-TW" dirty="0"/>
              <a:t>SD</a:t>
            </a:r>
            <a:r>
              <a:rPr lang="zh-TW" altLang="en-US" dirty="0"/>
              <a:t>和</a:t>
            </a:r>
            <a:r>
              <a:rPr lang="en-US" altLang="zh-TW" dirty="0"/>
              <a:t>DOP</a:t>
            </a:r>
            <a:r>
              <a:rPr lang="zh-TW" altLang="en-US" dirty="0"/>
              <a:t>之間的相關性降低</a:t>
            </a:r>
            <a:r>
              <a:rPr lang="en-US" altLang="zh-TW" dirty="0"/>
              <a:t>(r = -0.216)</a:t>
            </a:r>
            <a:r>
              <a:rPr lang="zh-TW" altLang="en-US" dirty="0"/>
              <a:t>，但仍然顯著。</a:t>
            </a:r>
          </a:p>
          <a:p>
            <a:pPr>
              <a:lnSpc>
                <a:spcPct val="125000"/>
              </a:lnSpc>
              <a:spcBef>
                <a:spcPts val="300"/>
              </a:spcBef>
              <a:spcAft>
                <a:spcPts val="300"/>
              </a:spcAft>
              <a:buFont typeface="Wingdings" panose="05000000000000000000" pitchFamily="2" charset="2"/>
              <a:buChar char="Ø"/>
            </a:pPr>
            <a:r>
              <a:rPr lang="zh-TW" altLang="en-US" dirty="0"/>
              <a:t>在控制</a:t>
            </a:r>
            <a:r>
              <a:rPr lang="en-US" altLang="zh-TW" dirty="0"/>
              <a:t>SD</a:t>
            </a:r>
            <a:r>
              <a:rPr lang="zh-TW" altLang="en-US" dirty="0"/>
              <a:t>、</a:t>
            </a:r>
            <a:r>
              <a:rPr lang="en-US" altLang="zh-TW" dirty="0"/>
              <a:t>EB</a:t>
            </a:r>
            <a:r>
              <a:rPr lang="zh-TW" altLang="en-US" dirty="0"/>
              <a:t>和</a:t>
            </a:r>
            <a:r>
              <a:rPr lang="en-US" altLang="zh-TW" dirty="0"/>
              <a:t>DOP</a:t>
            </a:r>
            <a:r>
              <a:rPr lang="zh-TW" altLang="en-US" dirty="0"/>
              <a:t>的情況下，對於</a:t>
            </a:r>
            <a:r>
              <a:rPr lang="en-US" altLang="zh-TW" dirty="0"/>
              <a:t>AS</a:t>
            </a:r>
            <a:r>
              <a:rPr lang="zh-TW" altLang="en-US" dirty="0"/>
              <a:t>和</a:t>
            </a:r>
            <a:r>
              <a:rPr lang="en-US" altLang="zh-TW" dirty="0"/>
              <a:t>MS</a:t>
            </a:r>
            <a:r>
              <a:rPr lang="zh-TW" altLang="en-US" dirty="0"/>
              <a:t>之間的關係，仍為正相關（</a:t>
            </a:r>
            <a:r>
              <a:rPr lang="en-US" altLang="zh-TW" dirty="0"/>
              <a:t>r = 0.691</a:t>
            </a:r>
            <a:r>
              <a:rPr lang="zh-TW" altLang="en-US" dirty="0"/>
              <a:t>），且顯著。</a:t>
            </a:r>
          </a:p>
          <a:p>
            <a:pPr>
              <a:lnSpc>
                <a:spcPct val="125000"/>
              </a:lnSpc>
              <a:spcBef>
                <a:spcPts val="300"/>
              </a:spcBef>
              <a:spcAft>
                <a:spcPts val="300"/>
              </a:spcAft>
              <a:buFont typeface="Wingdings" panose="05000000000000000000" pitchFamily="2" charset="2"/>
              <a:buChar char="Ø"/>
            </a:pPr>
            <a:r>
              <a:rPr lang="zh-TW" altLang="en-US" dirty="0"/>
              <a:t>在控制</a:t>
            </a:r>
            <a:r>
              <a:rPr lang="en-US" altLang="zh-TW" dirty="0"/>
              <a:t>SD</a:t>
            </a:r>
            <a:r>
              <a:rPr lang="zh-TW" altLang="en-US" dirty="0"/>
              <a:t>、</a:t>
            </a:r>
            <a:r>
              <a:rPr lang="en-US" altLang="zh-TW" dirty="0"/>
              <a:t>MS</a:t>
            </a:r>
            <a:r>
              <a:rPr lang="zh-TW" altLang="en-US" dirty="0"/>
              <a:t>和</a:t>
            </a:r>
            <a:r>
              <a:rPr lang="en-US" altLang="zh-TW" dirty="0"/>
              <a:t>EB</a:t>
            </a:r>
            <a:r>
              <a:rPr lang="zh-TW" altLang="en-US" dirty="0"/>
              <a:t>的情況下，在</a:t>
            </a:r>
            <a:r>
              <a:rPr lang="en-US" altLang="zh-TW" dirty="0"/>
              <a:t>AS</a:t>
            </a:r>
            <a:r>
              <a:rPr lang="zh-TW" altLang="en-US" dirty="0"/>
              <a:t>和</a:t>
            </a:r>
            <a:r>
              <a:rPr lang="en-US" altLang="zh-TW" dirty="0"/>
              <a:t>DOP</a:t>
            </a:r>
            <a:r>
              <a:rPr lang="zh-TW" altLang="en-US" dirty="0"/>
              <a:t>之間觀察到顯著的負相關（</a:t>
            </a:r>
            <a:r>
              <a:rPr lang="en-US" altLang="zh-TW" dirty="0"/>
              <a:t>r =-0.169</a:t>
            </a:r>
            <a:r>
              <a:rPr lang="zh-TW" altLang="en-US" dirty="0"/>
              <a:t>），但相對較弱。</a:t>
            </a:r>
          </a:p>
          <a:p>
            <a:pPr>
              <a:lnSpc>
                <a:spcPct val="125000"/>
              </a:lnSpc>
              <a:spcBef>
                <a:spcPts val="300"/>
              </a:spcBef>
              <a:spcAft>
                <a:spcPts val="300"/>
              </a:spcAft>
              <a:buFont typeface="Wingdings" panose="05000000000000000000" pitchFamily="2" charset="2"/>
              <a:buChar char="Ø"/>
            </a:pPr>
            <a:endParaRPr lang="zh-TW" altLang="en-US" dirty="0"/>
          </a:p>
        </p:txBody>
      </p:sp>
      <p:pic>
        <p:nvPicPr>
          <p:cNvPr id="5" name="圖片 4" descr="一張含有 桌 的圖片&#10;&#10;自動產生的描述">
            <a:extLst>
              <a:ext uri="{FF2B5EF4-FFF2-40B4-BE49-F238E27FC236}">
                <a16:creationId xmlns:a16="http://schemas.microsoft.com/office/drawing/2014/main" id="{A6796D03-B76E-4550-84C3-6FE1FC8BD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9799" y="4168570"/>
            <a:ext cx="6657975" cy="1962150"/>
          </a:xfrm>
          <a:prstGeom prst="rect">
            <a:avLst/>
          </a:prstGeom>
        </p:spPr>
      </p:pic>
      <p:sp>
        <p:nvSpPr>
          <p:cNvPr id="7" name="矩形 6">
            <a:extLst>
              <a:ext uri="{FF2B5EF4-FFF2-40B4-BE49-F238E27FC236}">
                <a16:creationId xmlns:a16="http://schemas.microsoft.com/office/drawing/2014/main" id="{22641A84-7536-4191-9085-D234F45710D0}"/>
              </a:ext>
            </a:extLst>
          </p:cNvPr>
          <p:cNvSpPr/>
          <p:nvPr/>
        </p:nvSpPr>
        <p:spPr>
          <a:xfrm>
            <a:off x="4168877" y="5014452"/>
            <a:ext cx="757084" cy="3932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5EA783F5-9412-4460-A35D-B951DDD4715E}"/>
              </a:ext>
            </a:extLst>
          </p:cNvPr>
          <p:cNvSpPr/>
          <p:nvPr/>
        </p:nvSpPr>
        <p:spPr>
          <a:xfrm>
            <a:off x="5374312" y="5475804"/>
            <a:ext cx="869172" cy="3932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8EF1FB2B-5AF0-41FE-B63B-79928173D187}"/>
              </a:ext>
            </a:extLst>
          </p:cNvPr>
          <p:cNvSpPr/>
          <p:nvPr/>
        </p:nvSpPr>
        <p:spPr>
          <a:xfrm>
            <a:off x="4237703" y="5475804"/>
            <a:ext cx="757084" cy="3932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A057F66D-FC56-40E2-91E1-F908B865DA55}"/>
              </a:ext>
            </a:extLst>
          </p:cNvPr>
          <p:cNvSpPr/>
          <p:nvPr/>
        </p:nvSpPr>
        <p:spPr>
          <a:xfrm>
            <a:off x="5300355" y="5012530"/>
            <a:ext cx="757084" cy="3932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21856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F50FB4-BBA9-4CB5-A39A-F241A3135EFC}"/>
              </a:ext>
            </a:extLst>
          </p:cNvPr>
          <p:cNvSpPr>
            <a:spLocks noGrp="1"/>
          </p:cNvSpPr>
          <p:nvPr>
            <p:ph type="title"/>
          </p:nvPr>
        </p:nvSpPr>
        <p:spPr/>
        <p:txBody>
          <a:bodyPr/>
          <a:lstStyle/>
          <a:p>
            <a:r>
              <a:rPr lang="en-US" altLang="zh-TW" dirty="0"/>
              <a:t>Discussion</a:t>
            </a:r>
            <a:endParaRPr lang="zh-TW" altLang="en-US" dirty="0"/>
          </a:p>
        </p:txBody>
      </p:sp>
      <p:sp>
        <p:nvSpPr>
          <p:cNvPr id="3" name="內容版面配置區 2">
            <a:extLst>
              <a:ext uri="{FF2B5EF4-FFF2-40B4-BE49-F238E27FC236}">
                <a16:creationId xmlns:a16="http://schemas.microsoft.com/office/drawing/2014/main" id="{03E0A35C-F98D-40FD-B83F-2DF723783544}"/>
              </a:ext>
            </a:extLst>
          </p:cNvPr>
          <p:cNvSpPr>
            <a:spLocks noGrp="1"/>
          </p:cNvSpPr>
          <p:nvPr>
            <p:ph idx="1"/>
          </p:nvPr>
        </p:nvSpPr>
        <p:spPr>
          <a:xfrm>
            <a:off x="1097280" y="1845733"/>
            <a:ext cx="10058400" cy="4358421"/>
          </a:xfrm>
        </p:spPr>
        <p:txBody>
          <a:bodyPr>
            <a:normAutofit/>
          </a:bodyPr>
          <a:lstStyle/>
          <a:p>
            <a:pPr>
              <a:lnSpc>
                <a:spcPct val="150000"/>
              </a:lnSpc>
              <a:spcBef>
                <a:spcPts val="300"/>
              </a:spcBef>
              <a:spcAft>
                <a:spcPts val="300"/>
              </a:spcAft>
              <a:buFont typeface="Wingdings" panose="05000000000000000000" pitchFamily="2" charset="2"/>
              <a:buChar char="Ø"/>
            </a:pPr>
            <a:r>
              <a:rPr lang="zh-TW" altLang="en-US" dirty="0"/>
              <a:t>資訊的可用性與車載任務完成表現之間存在顯著相關性。</a:t>
            </a:r>
            <a:endParaRPr lang="en-US" altLang="zh-TW" dirty="0"/>
          </a:p>
          <a:p>
            <a:pPr>
              <a:lnSpc>
                <a:spcPct val="150000"/>
              </a:lnSpc>
              <a:spcBef>
                <a:spcPts val="300"/>
              </a:spcBef>
              <a:spcAft>
                <a:spcPts val="300"/>
              </a:spcAft>
              <a:buFont typeface="Wingdings" panose="05000000000000000000" pitchFamily="2" charset="2"/>
              <a:buChar char="Ø"/>
            </a:pPr>
            <a:r>
              <a:rPr lang="zh-TW" altLang="en-US" dirty="0"/>
              <a:t>操作錯誤警告 </a:t>
            </a:r>
            <a:r>
              <a:rPr lang="en-US" altLang="zh-TW" dirty="0"/>
              <a:t>(A) </a:t>
            </a:r>
            <a:r>
              <a:rPr lang="zh-TW" altLang="en-US" dirty="0"/>
              <a:t>和當前速度 </a:t>
            </a:r>
            <a:r>
              <a:rPr lang="en-US" altLang="zh-TW" dirty="0"/>
              <a:t>(C) </a:t>
            </a:r>
            <a:r>
              <a:rPr lang="zh-TW" altLang="en-US" dirty="0"/>
              <a:t>的可用性在模擬火車駕駛任務時對任務表現</a:t>
            </a:r>
            <a:r>
              <a:rPr lang="en-US" altLang="zh-TW" dirty="0"/>
              <a:t>(SD</a:t>
            </a:r>
            <a:r>
              <a:rPr lang="zh-TW" altLang="en-US" dirty="0"/>
              <a:t>、</a:t>
            </a:r>
            <a:r>
              <a:rPr lang="en-US" altLang="zh-TW" dirty="0"/>
              <a:t>AS</a:t>
            </a:r>
            <a:r>
              <a:rPr lang="zh-TW" altLang="en-US" dirty="0"/>
              <a:t>、</a:t>
            </a:r>
            <a:r>
              <a:rPr lang="en-US" altLang="zh-TW" dirty="0"/>
              <a:t>MS</a:t>
            </a:r>
            <a:r>
              <a:rPr lang="zh-TW" altLang="en-US" dirty="0"/>
              <a:t>、</a:t>
            </a:r>
            <a:r>
              <a:rPr lang="en-US" altLang="zh-TW" dirty="0"/>
              <a:t>DOP </a:t>
            </a:r>
            <a:r>
              <a:rPr lang="zh-TW" altLang="en-US" dirty="0"/>
              <a:t>和 </a:t>
            </a:r>
            <a:r>
              <a:rPr lang="en-US" altLang="zh-TW" dirty="0"/>
              <a:t>L)</a:t>
            </a:r>
            <a:r>
              <a:rPr lang="zh-TW" altLang="en-US" dirty="0"/>
              <a:t>具有顯著的影響。</a:t>
            </a:r>
            <a:endParaRPr lang="en-US" altLang="zh-TW" dirty="0"/>
          </a:p>
          <a:p>
            <a:pPr>
              <a:lnSpc>
                <a:spcPct val="150000"/>
              </a:lnSpc>
              <a:spcBef>
                <a:spcPts val="300"/>
              </a:spcBef>
              <a:spcAft>
                <a:spcPts val="300"/>
              </a:spcAft>
              <a:buFont typeface="Wingdings" panose="05000000000000000000" pitchFamily="2" charset="2"/>
              <a:buChar char="Ø"/>
            </a:pPr>
            <a:r>
              <a:rPr lang="zh-TW" altLang="en-US" dirty="0"/>
              <a:t>無論任務的複雜程度如何，數據也不支持</a:t>
            </a:r>
            <a:r>
              <a:rPr lang="zh-TW" altLang="en-US" sz="2000" dirty="0"/>
              <a:t>軌道狀況</a:t>
            </a:r>
            <a:r>
              <a:rPr lang="en-US" altLang="zh-TW" dirty="0"/>
              <a:t>(B) </a:t>
            </a:r>
            <a:r>
              <a:rPr lang="zh-TW" altLang="en-US" dirty="0"/>
              <a:t>對受測者任務表現的影響。</a:t>
            </a:r>
            <a:endParaRPr lang="en-US" altLang="zh-TW" dirty="0"/>
          </a:p>
          <a:p>
            <a:pPr>
              <a:lnSpc>
                <a:spcPct val="150000"/>
              </a:lnSpc>
              <a:spcBef>
                <a:spcPts val="300"/>
              </a:spcBef>
              <a:spcAft>
                <a:spcPts val="300"/>
              </a:spcAft>
              <a:buFont typeface="Wingdings" panose="05000000000000000000" pitchFamily="2" charset="2"/>
              <a:buChar char="Ø"/>
            </a:pPr>
            <a:r>
              <a:rPr lang="zh-TW" altLang="en-US" dirty="0"/>
              <a:t>但操作錯誤警告</a:t>
            </a:r>
            <a:r>
              <a:rPr lang="en-US" altLang="zh-TW" dirty="0"/>
              <a:t>(A)</a:t>
            </a:r>
            <a:r>
              <a:rPr lang="zh-TW" altLang="en-US" dirty="0"/>
              <a:t>和當前速度</a:t>
            </a:r>
            <a:r>
              <a:rPr lang="en-US" altLang="zh-TW" dirty="0"/>
              <a:t>(C)</a:t>
            </a:r>
            <a:r>
              <a:rPr lang="zh-TW" altLang="en-US" dirty="0"/>
              <a:t>同時存在並不能保證有最佳的表現，與 </a:t>
            </a:r>
            <a:r>
              <a:rPr lang="en-US" altLang="zh-TW" dirty="0"/>
              <a:t>Tufte</a:t>
            </a:r>
            <a:r>
              <a:rPr lang="zh-TW" altLang="en-US" dirty="0"/>
              <a:t>（</a:t>
            </a:r>
            <a:r>
              <a:rPr lang="en-US" altLang="zh-TW" dirty="0"/>
              <a:t>1986</a:t>
            </a:r>
            <a:r>
              <a:rPr lang="zh-TW" altLang="en-US" dirty="0"/>
              <a:t>）的論點不同。</a:t>
            </a: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spTree>
    <p:extLst>
      <p:ext uri="{BB962C8B-B14F-4D97-AF65-F5344CB8AC3E}">
        <p14:creationId xmlns:p14="http://schemas.microsoft.com/office/powerpoint/2010/main" val="1887840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4AE41B-38CA-45DB-8349-59A6829B4D74}"/>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C1DDD09B-873B-4D55-8DC0-F36E14B268E6}"/>
              </a:ext>
            </a:extLst>
          </p:cNvPr>
          <p:cNvSpPr>
            <a:spLocks noGrp="1"/>
          </p:cNvSpPr>
          <p:nvPr>
            <p:ph idx="1"/>
          </p:nvPr>
        </p:nvSpPr>
        <p:spPr/>
        <p:txBody>
          <a:bodyPr>
            <a:normAutofit lnSpcReduction="10000"/>
          </a:bodyPr>
          <a:lstStyle/>
          <a:p>
            <a:pPr algn="just">
              <a:lnSpc>
                <a:spcPct val="125000"/>
              </a:lnSpc>
              <a:spcBef>
                <a:spcPts val="300"/>
              </a:spcBef>
              <a:spcAft>
                <a:spcPts val="300"/>
              </a:spcAft>
              <a:buFont typeface="Wingdings" panose="05000000000000000000" pitchFamily="2" charset="2"/>
              <a:buChar char="Ø"/>
            </a:pPr>
            <a:r>
              <a:rPr lang="zh-TW" altLang="en-US" sz="2200" dirty="0"/>
              <a:t>在駕駛時，使用者介面設計是評估與車載資訊系統互動時對安全潛在影響的重要因素</a:t>
            </a:r>
            <a:r>
              <a:rPr lang="en-US" altLang="zh-TW" sz="2200" dirty="0"/>
              <a:t>(</a:t>
            </a:r>
            <a:r>
              <a:rPr lang="en-US" altLang="zh-TW" sz="2200" dirty="0" err="1"/>
              <a:t>Mitsopoulos</a:t>
            </a:r>
            <a:r>
              <a:rPr lang="en-US" altLang="zh-TW" sz="2200" dirty="0"/>
              <a:t>-Rubens et al., 2011)</a:t>
            </a:r>
            <a:r>
              <a:rPr lang="zh-TW" altLang="en-US" sz="2200" dirty="0"/>
              <a:t>。</a:t>
            </a:r>
            <a:endParaRPr lang="en-US" altLang="zh-TW" sz="2200" dirty="0"/>
          </a:p>
          <a:p>
            <a:pPr algn="just">
              <a:lnSpc>
                <a:spcPct val="125000"/>
              </a:lnSpc>
              <a:spcBef>
                <a:spcPts val="300"/>
              </a:spcBef>
              <a:spcAft>
                <a:spcPts val="300"/>
              </a:spcAft>
              <a:buFont typeface="Wingdings" panose="05000000000000000000" pitchFamily="2" charset="2"/>
              <a:buChar char="Ø"/>
            </a:pPr>
            <a:r>
              <a:rPr lang="zh-TW" altLang="en-US" sz="2200" dirty="0"/>
              <a:t>為了能夠精準且安全的完成任務，改善顯示的資訊可以減少資訊的繁雜度與不足的情況發生，並降低潛在的風險。</a:t>
            </a:r>
            <a:endParaRPr lang="en-US" altLang="zh-TW" sz="2200" dirty="0"/>
          </a:p>
          <a:p>
            <a:pPr algn="just">
              <a:lnSpc>
                <a:spcPct val="125000"/>
              </a:lnSpc>
              <a:spcBef>
                <a:spcPts val="300"/>
              </a:spcBef>
              <a:spcAft>
                <a:spcPts val="300"/>
              </a:spcAft>
              <a:buFont typeface="Wingdings" panose="05000000000000000000" pitchFamily="2" charset="2"/>
              <a:buChar char="Ø"/>
            </a:pPr>
            <a:r>
              <a:rPr lang="zh-TW" altLang="en-US" sz="2200" dirty="0"/>
              <a:t>使用者會依賴與任務相關的資訊來判斷當時任務的狀態。</a:t>
            </a:r>
            <a:endParaRPr lang="en-US" altLang="zh-TW" sz="2200" dirty="0"/>
          </a:p>
          <a:p>
            <a:pPr algn="just">
              <a:lnSpc>
                <a:spcPct val="125000"/>
              </a:lnSpc>
              <a:spcBef>
                <a:spcPts val="300"/>
              </a:spcBef>
              <a:spcAft>
                <a:spcPts val="300"/>
              </a:spcAft>
              <a:buFont typeface="Wingdings" panose="05000000000000000000" pitchFamily="2" charset="2"/>
              <a:buChar char="Ø"/>
            </a:pPr>
            <a:r>
              <a:rPr lang="zh-TW" altLang="en-US" sz="2200" dirty="0"/>
              <a:t>資訊顯示模式對決策績效的影響的研究發現：選擇適當的訊息顯示模式</a:t>
            </a:r>
            <a:r>
              <a:rPr lang="en-US" altLang="zh-TW" sz="2200" dirty="0"/>
              <a:t>(</a:t>
            </a:r>
            <a:r>
              <a:rPr lang="zh-TW" altLang="en-US" sz="2200" dirty="0"/>
              <a:t>形式、架構和順序</a:t>
            </a:r>
            <a:r>
              <a:rPr lang="en-US" altLang="zh-TW" sz="2200" dirty="0"/>
              <a:t>)</a:t>
            </a:r>
            <a:r>
              <a:rPr lang="zh-TW" altLang="en-US" sz="2200" dirty="0"/>
              <a:t>有助於決策者做出正確的判斷，並能夠減少與資訊系統互動的工作量（</a:t>
            </a:r>
            <a:r>
              <a:rPr lang="en-US" altLang="zh-TW" sz="2200" dirty="0"/>
              <a:t>Lucas and Nielsen, 1980, </a:t>
            </a:r>
            <a:r>
              <a:rPr lang="en-US" altLang="zh-TW" sz="2200" dirty="0" err="1"/>
              <a:t>Jarvenpaa</a:t>
            </a:r>
            <a:r>
              <a:rPr lang="en-US" altLang="zh-TW" sz="2200" dirty="0"/>
              <a:t>, 1989, </a:t>
            </a:r>
            <a:r>
              <a:rPr lang="en-US" altLang="zh-TW" sz="2200" dirty="0" err="1"/>
              <a:t>Kleinmuntz</a:t>
            </a:r>
            <a:r>
              <a:rPr lang="en-US" altLang="zh-TW" sz="2200" dirty="0"/>
              <a:t> and </a:t>
            </a:r>
            <a:r>
              <a:rPr lang="en-US" altLang="zh-TW" sz="2200" dirty="0" err="1"/>
              <a:t>Schkade</a:t>
            </a:r>
            <a:r>
              <a:rPr lang="en-US" altLang="zh-TW" sz="2200" dirty="0"/>
              <a:t>, 1993, Speier , 2006) </a:t>
            </a:r>
            <a:r>
              <a:rPr lang="zh-TW" altLang="en-US" sz="2200" dirty="0"/>
              <a:t>。</a:t>
            </a:r>
            <a:endParaRPr lang="en-US" altLang="zh-TW" sz="2200" dirty="0"/>
          </a:p>
          <a:p>
            <a:pPr>
              <a:lnSpc>
                <a:spcPct val="125000"/>
              </a:lnSpc>
              <a:spcBef>
                <a:spcPts val="300"/>
              </a:spcBef>
              <a:spcAft>
                <a:spcPts val="300"/>
              </a:spcAft>
              <a:buFont typeface="Wingdings" panose="05000000000000000000" pitchFamily="2" charset="2"/>
              <a:buChar char="Ø"/>
            </a:pPr>
            <a:endParaRPr lang="zh-TW" altLang="en-US" dirty="0"/>
          </a:p>
        </p:txBody>
      </p:sp>
    </p:spTree>
    <p:extLst>
      <p:ext uri="{BB962C8B-B14F-4D97-AF65-F5344CB8AC3E}">
        <p14:creationId xmlns:p14="http://schemas.microsoft.com/office/powerpoint/2010/main" val="1645856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F50FB4-BBA9-4CB5-A39A-F241A3135EFC}"/>
              </a:ext>
            </a:extLst>
          </p:cNvPr>
          <p:cNvSpPr>
            <a:spLocks noGrp="1"/>
          </p:cNvSpPr>
          <p:nvPr>
            <p:ph type="title"/>
          </p:nvPr>
        </p:nvSpPr>
        <p:spPr/>
        <p:txBody>
          <a:bodyPr/>
          <a:lstStyle/>
          <a:p>
            <a:r>
              <a:rPr lang="en-US" altLang="zh-TW" dirty="0"/>
              <a:t>Discussion</a:t>
            </a:r>
            <a:endParaRPr lang="zh-TW" altLang="en-US" dirty="0"/>
          </a:p>
        </p:txBody>
      </p:sp>
      <p:sp>
        <p:nvSpPr>
          <p:cNvPr id="3" name="內容版面配置區 2">
            <a:extLst>
              <a:ext uri="{FF2B5EF4-FFF2-40B4-BE49-F238E27FC236}">
                <a16:creationId xmlns:a16="http://schemas.microsoft.com/office/drawing/2014/main" id="{03E0A35C-F98D-40FD-B83F-2DF723783544}"/>
              </a:ext>
            </a:extLst>
          </p:cNvPr>
          <p:cNvSpPr>
            <a:spLocks noGrp="1"/>
          </p:cNvSpPr>
          <p:nvPr>
            <p:ph idx="1"/>
          </p:nvPr>
        </p:nvSpPr>
        <p:spPr/>
        <p:txBody>
          <a:bodyPr>
            <a:normAutofit/>
          </a:bodyPr>
          <a:lstStyle/>
          <a:p>
            <a:pPr>
              <a:lnSpc>
                <a:spcPct val="150000"/>
              </a:lnSpc>
              <a:spcBef>
                <a:spcPts val="300"/>
              </a:spcBef>
              <a:spcAft>
                <a:spcPts val="300"/>
              </a:spcAft>
              <a:buFont typeface="Wingdings" panose="05000000000000000000" pitchFamily="2" charset="2"/>
              <a:buChar char="Ø"/>
            </a:pPr>
            <a:r>
              <a:rPr lang="zh-TW" altLang="en-US" dirty="0"/>
              <a:t>正確地查看相關資訊可以降低因過多資訊或資訊不足而導致錯誤判斷及發生失誤的風險，與</a:t>
            </a:r>
            <a:r>
              <a:rPr lang="en-US" altLang="zh-TW" dirty="0"/>
              <a:t>O‘Reilly(1980) and Hall et al. (2007) </a:t>
            </a:r>
            <a:r>
              <a:rPr lang="zh-TW" altLang="en-US" dirty="0"/>
              <a:t>提出的過多的資訊會讓使用者對重要線索的關注降低，而導致判斷的正確性降低的論點相似。</a:t>
            </a:r>
            <a:endParaRPr lang="en-US" altLang="zh-TW" dirty="0"/>
          </a:p>
          <a:p>
            <a:pPr>
              <a:lnSpc>
                <a:spcPct val="150000"/>
              </a:lnSpc>
              <a:spcBef>
                <a:spcPts val="300"/>
              </a:spcBef>
              <a:spcAft>
                <a:spcPts val="300"/>
              </a:spcAft>
              <a:buFont typeface="Wingdings" panose="05000000000000000000" pitchFamily="2" charset="2"/>
              <a:buChar char="Ø"/>
            </a:pPr>
            <a:r>
              <a:rPr lang="zh-TW" altLang="en-US" dirty="0"/>
              <a:t>在使用者介面上使用適當的資訊可以讓使用者快速、充分地了解任務情況，從而同時專注於任務完成，沒有猶豫和干擾。</a:t>
            </a:r>
            <a:endParaRPr lang="en-US" altLang="zh-TW" dirty="0"/>
          </a:p>
          <a:p>
            <a:pPr marL="0" indent="0">
              <a:lnSpc>
                <a:spcPct val="150000"/>
              </a:lnSpc>
              <a:spcBef>
                <a:spcPts val="300"/>
              </a:spcBef>
              <a:spcAft>
                <a:spcPts val="300"/>
              </a:spcAft>
              <a:buNone/>
            </a:pPr>
            <a:r>
              <a:rPr lang="en-US" altLang="zh-TW" dirty="0">
                <a:effectLst/>
                <a:latin typeface="Georgia" panose="02040502050405020303" pitchFamily="18" charset="0"/>
                <a:ea typeface="標楷體" panose="03000509000000000000" pitchFamily="65" charset="-120"/>
                <a:cs typeface="Times New Roman" panose="02020603050405020304" pitchFamily="18" charset="0"/>
                <a:sym typeface="Wingdings" panose="05000000000000000000" pitchFamily="2" charset="2"/>
              </a:rPr>
              <a:t></a:t>
            </a:r>
            <a:r>
              <a:rPr lang="zh-TW" altLang="en-US" dirty="0">
                <a:effectLst/>
                <a:latin typeface="Georgia" panose="02040502050405020303" pitchFamily="18" charset="0"/>
                <a:ea typeface="標楷體" panose="03000509000000000000" pitchFamily="65" charset="-120"/>
                <a:cs typeface="Times New Roman" panose="02020603050405020304" pitchFamily="18" charset="0"/>
                <a:sym typeface="Wingdings" panose="05000000000000000000" pitchFamily="2" charset="2"/>
              </a:rPr>
              <a:t>設計師應該考慮車載介面中資訊的有效性，只顯示必要的相關資訊，以減少發生人為失誤的機率 </a:t>
            </a:r>
            <a:r>
              <a:rPr lang="en-US" altLang="zh-TW" dirty="0"/>
              <a:t>(</a:t>
            </a:r>
            <a:r>
              <a:rPr lang="en-US" altLang="zh-TW" dirty="0" err="1"/>
              <a:t>Davidsson</a:t>
            </a:r>
            <a:r>
              <a:rPr lang="zh-TW" altLang="en-US" dirty="0"/>
              <a:t> </a:t>
            </a:r>
            <a:r>
              <a:rPr lang="en-US" altLang="zh-TW" dirty="0"/>
              <a:t>and </a:t>
            </a:r>
            <a:r>
              <a:rPr lang="en-US" altLang="zh-TW" dirty="0" err="1"/>
              <a:t>Alm</a:t>
            </a:r>
            <a:r>
              <a:rPr lang="en-US" altLang="zh-TW" dirty="0"/>
              <a:t>, 2014; Oishi, 2014)</a:t>
            </a:r>
            <a:r>
              <a:rPr lang="zh-TW" altLang="en-US" dirty="0"/>
              <a:t>。</a:t>
            </a:r>
            <a:endParaRPr lang="en-US" altLang="zh-TW" dirty="0"/>
          </a:p>
          <a:p>
            <a:pPr>
              <a:lnSpc>
                <a:spcPct val="150000"/>
              </a:lnSpc>
              <a:spcBef>
                <a:spcPts val="300"/>
              </a:spcBef>
              <a:spcAft>
                <a:spcPts val="300"/>
              </a:spcAft>
              <a:buFont typeface="Wingdings" panose="05000000000000000000" pitchFamily="2" charset="2"/>
              <a:buChar char="Ø"/>
            </a:pPr>
            <a:endParaRPr lang="en-US" altLang="zh-TW" dirty="0"/>
          </a:p>
          <a:p>
            <a:pPr>
              <a:lnSpc>
                <a:spcPct val="150000"/>
              </a:lnSpc>
              <a:spcBef>
                <a:spcPts val="300"/>
              </a:spcBef>
              <a:spcAft>
                <a:spcPts val="300"/>
              </a:spcAft>
              <a:buFont typeface="Wingdings" panose="05000000000000000000" pitchFamily="2" charset="2"/>
              <a:buChar char="Ø"/>
            </a:pPr>
            <a:endParaRPr lang="zh-TW" altLang="en-US" dirty="0"/>
          </a:p>
        </p:txBody>
      </p:sp>
    </p:spTree>
    <p:extLst>
      <p:ext uri="{BB962C8B-B14F-4D97-AF65-F5344CB8AC3E}">
        <p14:creationId xmlns:p14="http://schemas.microsoft.com/office/powerpoint/2010/main" val="660636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4AE41B-38CA-45DB-8349-59A6829B4D74}"/>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C1DDD09B-873B-4D55-8DC0-F36E14B268E6}"/>
              </a:ext>
            </a:extLst>
          </p:cNvPr>
          <p:cNvSpPr>
            <a:spLocks noGrp="1"/>
          </p:cNvSpPr>
          <p:nvPr>
            <p:ph idx="1"/>
          </p:nvPr>
        </p:nvSpPr>
        <p:spPr/>
        <p:txBody>
          <a:bodyPr>
            <a:normAutofit/>
          </a:bodyPr>
          <a:lstStyle/>
          <a:p>
            <a:pPr algn="just">
              <a:lnSpc>
                <a:spcPct val="125000"/>
              </a:lnSpc>
              <a:spcBef>
                <a:spcPts val="300"/>
              </a:spcBef>
              <a:spcAft>
                <a:spcPts val="300"/>
              </a:spcAft>
              <a:buFont typeface="Wingdings" panose="05000000000000000000" pitchFamily="2" charset="2"/>
              <a:buChar char="Ø"/>
            </a:pPr>
            <a:r>
              <a:rPr lang="en-US" altLang="zh-TW" sz="2200" dirty="0" err="1"/>
              <a:t>Benbasat</a:t>
            </a:r>
            <a:r>
              <a:rPr lang="en-US" altLang="zh-TW" sz="2200" dirty="0"/>
              <a:t> et al. (1986)</a:t>
            </a:r>
            <a:r>
              <a:rPr lang="zh-TW" altLang="en-US" sz="2200" dirty="0"/>
              <a:t>的研究指出，圖形設計可以提高使用者在執行任務時的決策正確性，並降低決策所花費的時間。</a:t>
            </a:r>
            <a:endParaRPr lang="en-US" altLang="zh-TW" sz="2200" dirty="0"/>
          </a:p>
          <a:p>
            <a:pPr algn="just">
              <a:lnSpc>
                <a:spcPct val="125000"/>
              </a:lnSpc>
              <a:spcBef>
                <a:spcPts val="300"/>
              </a:spcBef>
              <a:spcAft>
                <a:spcPts val="300"/>
              </a:spcAft>
              <a:buFont typeface="Wingdings" panose="05000000000000000000" pitchFamily="2" charset="2"/>
              <a:buChar char="Ø"/>
            </a:pPr>
            <a:r>
              <a:rPr lang="en-US" altLang="zh-TW" sz="2200" dirty="0"/>
              <a:t>Tufte (1986)</a:t>
            </a:r>
            <a:r>
              <a:rPr lang="zh-TW" altLang="en-US" sz="2200" dirty="0"/>
              <a:t>研究指出，當資訊以視覺方式顯示可以有效傳遞。</a:t>
            </a:r>
            <a:endParaRPr lang="en-US" altLang="zh-TW" sz="2200" dirty="0"/>
          </a:p>
          <a:p>
            <a:pPr algn="just">
              <a:lnSpc>
                <a:spcPct val="125000"/>
              </a:lnSpc>
              <a:spcBef>
                <a:spcPts val="300"/>
              </a:spcBef>
              <a:spcAft>
                <a:spcPts val="300"/>
              </a:spcAft>
              <a:buFont typeface="Wingdings" panose="05000000000000000000" pitchFamily="2" charset="2"/>
              <a:buChar char="Ø"/>
            </a:pPr>
            <a:r>
              <a:rPr lang="en-US" altLang="zh-TW" sz="2200" dirty="0"/>
              <a:t>O‘Reilly(1980) and Hall et al. (2007) </a:t>
            </a:r>
            <a:r>
              <a:rPr lang="zh-TW" altLang="en-US" sz="2200" dirty="0"/>
              <a:t>的研究發現，過多的資訊會讓使用者對重要線索的關注降低，而導致判斷的正確性降低。</a:t>
            </a:r>
            <a:endParaRPr lang="en-US" altLang="zh-TW" sz="2200" dirty="0"/>
          </a:p>
          <a:p>
            <a:pPr algn="just">
              <a:lnSpc>
                <a:spcPct val="125000"/>
              </a:lnSpc>
              <a:spcBef>
                <a:spcPts val="300"/>
              </a:spcBef>
              <a:spcAft>
                <a:spcPts val="300"/>
              </a:spcAft>
              <a:buFont typeface="Wingdings" panose="05000000000000000000" pitchFamily="2" charset="2"/>
              <a:buChar char="Ø"/>
            </a:pPr>
            <a:r>
              <a:rPr lang="en-US" altLang="zh-TW" sz="2200" dirty="0"/>
              <a:t>Todd(2007)</a:t>
            </a:r>
            <a:r>
              <a:rPr lang="zh-TW" altLang="en-US" sz="2200" dirty="0"/>
              <a:t>的研究指出，雖然現代技術可以快速傳遞大量資訊，但人們的大腦通常會使用簡單、快速和少量的思考方式來接受資訊，但是會忽略或過度依賴少數重要的線索。</a:t>
            </a:r>
            <a:endParaRPr lang="en-US" altLang="zh-TW" sz="2200" dirty="0"/>
          </a:p>
          <a:p>
            <a:pPr algn="just">
              <a:lnSpc>
                <a:spcPct val="125000"/>
              </a:lnSpc>
              <a:spcBef>
                <a:spcPts val="300"/>
              </a:spcBef>
              <a:spcAft>
                <a:spcPts val="300"/>
              </a:spcAft>
              <a:buFont typeface="Wingdings" panose="05000000000000000000" pitchFamily="2" charset="2"/>
              <a:buChar char="Ø"/>
            </a:pPr>
            <a:endParaRPr lang="zh-TW" altLang="en-US" dirty="0"/>
          </a:p>
        </p:txBody>
      </p:sp>
    </p:spTree>
    <p:extLst>
      <p:ext uri="{BB962C8B-B14F-4D97-AF65-F5344CB8AC3E}">
        <p14:creationId xmlns:p14="http://schemas.microsoft.com/office/powerpoint/2010/main" val="1618142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4AE41B-38CA-45DB-8349-59A6829B4D74}"/>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C1DDD09B-873B-4D55-8DC0-F36E14B268E6}"/>
              </a:ext>
            </a:extLst>
          </p:cNvPr>
          <p:cNvSpPr>
            <a:spLocks noGrp="1"/>
          </p:cNvSpPr>
          <p:nvPr>
            <p:ph idx="1"/>
          </p:nvPr>
        </p:nvSpPr>
        <p:spPr/>
        <p:txBody>
          <a:bodyPr>
            <a:normAutofit/>
          </a:bodyPr>
          <a:lstStyle/>
          <a:p>
            <a:pPr algn="just">
              <a:lnSpc>
                <a:spcPct val="125000"/>
              </a:lnSpc>
              <a:spcBef>
                <a:spcPts val="300"/>
              </a:spcBef>
              <a:spcAft>
                <a:spcPts val="300"/>
              </a:spcAft>
              <a:buFont typeface="Wingdings" panose="05000000000000000000" pitchFamily="2" charset="2"/>
              <a:buChar char="Ø"/>
            </a:pPr>
            <a:r>
              <a:rPr lang="zh-TW" altLang="en-US" dirty="0"/>
              <a:t>這項研究的目的是幫助設計人員根據車載任務表現的角度，了解在有限的使用者介面呈現必要的資訊量。</a:t>
            </a:r>
            <a:endParaRPr lang="en-US" altLang="zh-TW" dirty="0"/>
          </a:p>
          <a:p>
            <a:pPr algn="just">
              <a:lnSpc>
                <a:spcPct val="125000"/>
              </a:lnSpc>
              <a:spcBef>
                <a:spcPts val="300"/>
              </a:spcBef>
              <a:spcAft>
                <a:spcPts val="300"/>
              </a:spcAft>
              <a:buFont typeface="Wingdings" panose="05000000000000000000" pitchFamily="2" charset="2"/>
              <a:buChar char="Ø"/>
            </a:pPr>
            <a:r>
              <a:rPr lang="zh-TW" altLang="en-US" dirty="0"/>
              <a:t>此研究探討的問題：</a:t>
            </a:r>
            <a:endParaRPr lang="en-US" altLang="zh-TW" dirty="0"/>
          </a:p>
          <a:p>
            <a:pPr marL="817200" indent="-457200" algn="just">
              <a:lnSpc>
                <a:spcPct val="125000"/>
              </a:lnSpc>
              <a:spcBef>
                <a:spcPts val="300"/>
              </a:spcBef>
              <a:spcAft>
                <a:spcPts val="300"/>
              </a:spcAft>
              <a:buFont typeface="+mj-lt"/>
              <a:buAutoNum type="arabicPeriod"/>
            </a:pPr>
            <a:r>
              <a:rPr lang="zh-TW" altLang="en-US" dirty="0"/>
              <a:t>車載介面中顯示不同資訊內容是否會影響操作者的任務表現</a:t>
            </a:r>
            <a:endParaRPr lang="en-US" altLang="zh-TW" dirty="0"/>
          </a:p>
          <a:p>
            <a:pPr marL="817200" indent="-457200" algn="just">
              <a:lnSpc>
                <a:spcPct val="125000"/>
              </a:lnSpc>
              <a:spcBef>
                <a:spcPts val="300"/>
              </a:spcBef>
              <a:spcAft>
                <a:spcPts val="300"/>
              </a:spcAft>
              <a:buFont typeface="+mj-lt"/>
              <a:buAutoNum type="arabicPeriod"/>
            </a:pPr>
            <a:r>
              <a:rPr lang="zh-TW" altLang="en-US" dirty="0"/>
              <a:t>不同資訊的存在是否會影響執行簡單及複雜任務的速度或準確性</a:t>
            </a:r>
            <a:endParaRPr lang="en-US" altLang="zh-TW" dirty="0"/>
          </a:p>
          <a:p>
            <a:pPr marL="817200" indent="-457200" algn="just">
              <a:lnSpc>
                <a:spcPct val="125000"/>
              </a:lnSpc>
              <a:spcBef>
                <a:spcPts val="300"/>
              </a:spcBef>
              <a:spcAft>
                <a:spcPts val="300"/>
              </a:spcAft>
              <a:buFont typeface="+mj-lt"/>
              <a:buAutoNum type="arabicPeriod"/>
            </a:pPr>
            <a:r>
              <a:rPr lang="zh-TW" altLang="en-US" dirty="0"/>
              <a:t>有哪些資訊可以降低操作者發生失誤</a:t>
            </a:r>
          </a:p>
        </p:txBody>
      </p:sp>
    </p:spTree>
    <p:extLst>
      <p:ext uri="{BB962C8B-B14F-4D97-AF65-F5344CB8AC3E}">
        <p14:creationId xmlns:p14="http://schemas.microsoft.com/office/powerpoint/2010/main" val="2404235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62B546-9792-42C4-A0A3-103C48F5738E}"/>
              </a:ext>
            </a:extLst>
          </p:cNvPr>
          <p:cNvSpPr>
            <a:spLocks noGrp="1"/>
          </p:cNvSpPr>
          <p:nvPr>
            <p:ph type="title"/>
          </p:nvPr>
        </p:nvSpPr>
        <p:spPr/>
        <p:txBody>
          <a:bodyPr/>
          <a:lstStyle/>
          <a:p>
            <a:r>
              <a:rPr lang="en-US" altLang="zh-TW" dirty="0"/>
              <a:t>Method</a:t>
            </a:r>
            <a:endParaRPr lang="zh-TW" altLang="en-US" dirty="0"/>
          </a:p>
        </p:txBody>
      </p:sp>
      <p:sp>
        <p:nvSpPr>
          <p:cNvPr id="3" name="內容版面配置區 2">
            <a:extLst>
              <a:ext uri="{FF2B5EF4-FFF2-40B4-BE49-F238E27FC236}">
                <a16:creationId xmlns:a16="http://schemas.microsoft.com/office/drawing/2014/main" id="{EB9F253A-4BDB-48E6-90DE-6AB9F5EC3703}"/>
              </a:ext>
            </a:extLst>
          </p:cNvPr>
          <p:cNvSpPr>
            <a:spLocks noGrp="1"/>
          </p:cNvSpPr>
          <p:nvPr>
            <p:ph idx="1"/>
          </p:nvPr>
        </p:nvSpPr>
        <p:spPr>
          <a:xfrm>
            <a:off x="1097280" y="1845733"/>
            <a:ext cx="10058400" cy="4894432"/>
          </a:xfrm>
        </p:spPr>
        <p:txBody>
          <a:bodyPr>
            <a:normAutofit fontScale="77500" lnSpcReduction="20000"/>
          </a:bodyPr>
          <a:lstStyle/>
          <a:p>
            <a:pPr algn="just">
              <a:lnSpc>
                <a:spcPct val="170000"/>
              </a:lnSpc>
              <a:spcBef>
                <a:spcPts val="300"/>
              </a:spcBef>
              <a:spcAft>
                <a:spcPts val="300"/>
              </a:spcAft>
              <a:buFont typeface="Wingdings" panose="05000000000000000000" pitchFamily="2" charset="2"/>
              <a:buChar char="Ø"/>
            </a:pPr>
            <a:r>
              <a:rPr lang="zh-TW" altLang="en-US" sz="3100" dirty="0"/>
              <a:t>受測者：</a:t>
            </a:r>
            <a:endParaRPr lang="en-US" altLang="zh-TW" sz="3100" dirty="0"/>
          </a:p>
          <a:p>
            <a:pPr lvl="1" algn="just">
              <a:lnSpc>
                <a:spcPct val="170000"/>
              </a:lnSpc>
              <a:spcBef>
                <a:spcPts val="300"/>
              </a:spcBef>
              <a:spcAft>
                <a:spcPts val="300"/>
              </a:spcAft>
              <a:buFont typeface="Wingdings" panose="05000000000000000000" pitchFamily="2" charset="2"/>
              <a:buChar char="l"/>
            </a:pPr>
            <a:r>
              <a:rPr lang="en-US" altLang="zh-TW" sz="2900" dirty="0"/>
              <a:t>10</a:t>
            </a:r>
            <a:r>
              <a:rPr lang="zh-TW" altLang="en-US" sz="2900" dirty="0"/>
              <a:t>位受測者</a:t>
            </a:r>
            <a:endParaRPr lang="en-US" altLang="zh-TW" sz="2900" dirty="0"/>
          </a:p>
          <a:p>
            <a:pPr lvl="1" algn="just">
              <a:lnSpc>
                <a:spcPct val="170000"/>
              </a:lnSpc>
              <a:spcBef>
                <a:spcPts val="300"/>
              </a:spcBef>
              <a:spcAft>
                <a:spcPts val="300"/>
              </a:spcAft>
              <a:buFont typeface="Wingdings" panose="05000000000000000000" pitchFamily="2" charset="2"/>
              <a:buChar char="l"/>
            </a:pPr>
            <a:r>
              <a:rPr lang="zh-TW" altLang="en-US" sz="2900" dirty="0"/>
              <a:t>男：</a:t>
            </a:r>
            <a:r>
              <a:rPr lang="en-US" altLang="zh-TW" sz="2900" dirty="0"/>
              <a:t>5</a:t>
            </a:r>
            <a:r>
              <a:rPr lang="zh-TW" altLang="en-US" sz="2900" dirty="0"/>
              <a:t>名、女：</a:t>
            </a:r>
            <a:r>
              <a:rPr lang="en-US" altLang="zh-TW" sz="2900" dirty="0"/>
              <a:t>5</a:t>
            </a:r>
            <a:r>
              <a:rPr lang="zh-TW" altLang="en-US" sz="2900" dirty="0"/>
              <a:t>名</a:t>
            </a:r>
            <a:endParaRPr lang="en-US" altLang="zh-TW" sz="2900" dirty="0"/>
          </a:p>
          <a:p>
            <a:pPr lvl="1" algn="just">
              <a:lnSpc>
                <a:spcPct val="170000"/>
              </a:lnSpc>
              <a:spcBef>
                <a:spcPts val="300"/>
              </a:spcBef>
              <a:spcAft>
                <a:spcPts val="300"/>
              </a:spcAft>
              <a:buFont typeface="Wingdings" panose="05000000000000000000" pitchFamily="2" charset="2"/>
              <a:buChar char="l"/>
            </a:pPr>
            <a:r>
              <a:rPr lang="zh-TW" altLang="en-US" sz="2900" dirty="0"/>
              <a:t>平均年齡：</a:t>
            </a:r>
            <a:r>
              <a:rPr lang="en-US" altLang="zh-TW" sz="2900" dirty="0"/>
              <a:t>26.5</a:t>
            </a:r>
            <a:r>
              <a:rPr lang="zh-TW" altLang="en-US" sz="2900" dirty="0"/>
              <a:t>歲</a:t>
            </a:r>
            <a:r>
              <a:rPr lang="en-US" altLang="zh-TW" sz="2900" dirty="0"/>
              <a:t>(21~30</a:t>
            </a:r>
            <a:r>
              <a:rPr lang="zh-TW" altLang="en-US" sz="2900" dirty="0"/>
              <a:t>歲</a:t>
            </a:r>
            <a:r>
              <a:rPr lang="en-US" altLang="zh-TW" sz="2900" dirty="0"/>
              <a:t>)</a:t>
            </a:r>
          </a:p>
          <a:p>
            <a:pPr lvl="1" algn="just">
              <a:lnSpc>
                <a:spcPct val="170000"/>
              </a:lnSpc>
              <a:spcBef>
                <a:spcPts val="300"/>
              </a:spcBef>
              <a:spcAft>
                <a:spcPts val="300"/>
              </a:spcAft>
              <a:buFont typeface="Wingdings" panose="05000000000000000000" pitchFamily="2" charset="2"/>
              <a:buChar char="l"/>
            </a:pPr>
            <a:r>
              <a:rPr lang="zh-TW" altLang="en-US" sz="2900" dirty="0"/>
              <a:t>慣用手皆為右手</a:t>
            </a:r>
            <a:endParaRPr lang="en-US" altLang="zh-TW" sz="2900" dirty="0"/>
          </a:p>
          <a:p>
            <a:pPr lvl="1" algn="just">
              <a:lnSpc>
                <a:spcPct val="170000"/>
              </a:lnSpc>
              <a:spcBef>
                <a:spcPts val="300"/>
              </a:spcBef>
              <a:spcAft>
                <a:spcPts val="300"/>
              </a:spcAft>
              <a:buFont typeface="Wingdings" panose="05000000000000000000" pitchFamily="2" charset="2"/>
              <a:buChar char="l"/>
            </a:pPr>
            <a:r>
              <a:rPr lang="zh-TW" altLang="en-US" sz="2900" dirty="0"/>
              <a:t>皆無駕駛過火車的經驗，並能正常使用電腦</a:t>
            </a:r>
            <a:endParaRPr lang="en-US" altLang="zh-TW" sz="2900" dirty="0"/>
          </a:p>
          <a:p>
            <a:pPr marL="201168" lvl="1" indent="0" algn="just">
              <a:lnSpc>
                <a:spcPct val="145000"/>
              </a:lnSpc>
              <a:spcBef>
                <a:spcPts val="300"/>
              </a:spcBef>
              <a:spcAft>
                <a:spcPts val="300"/>
              </a:spcAft>
              <a:buNone/>
            </a:pPr>
            <a:endParaRPr lang="en-US" altLang="zh-TW" sz="2200" dirty="0"/>
          </a:p>
          <a:p>
            <a:pPr marL="0" indent="0" algn="just">
              <a:lnSpc>
                <a:spcPct val="125000"/>
              </a:lnSpc>
              <a:spcBef>
                <a:spcPts val="300"/>
              </a:spcBef>
              <a:spcAft>
                <a:spcPts val="300"/>
              </a:spcAft>
              <a:buNone/>
            </a:pPr>
            <a:endParaRPr lang="en-US" altLang="zh-TW" sz="2400" dirty="0"/>
          </a:p>
          <a:p>
            <a:pPr marL="0" indent="0" algn="just">
              <a:lnSpc>
                <a:spcPct val="125000"/>
              </a:lnSpc>
              <a:spcBef>
                <a:spcPts val="300"/>
              </a:spcBef>
              <a:spcAft>
                <a:spcPts val="300"/>
              </a:spcAft>
              <a:buNone/>
            </a:pPr>
            <a:r>
              <a:rPr lang="en-US" altLang="zh-TW" sz="2200" dirty="0"/>
              <a:t>	</a:t>
            </a:r>
          </a:p>
          <a:p>
            <a:pPr marL="0" indent="0" algn="just">
              <a:lnSpc>
                <a:spcPct val="125000"/>
              </a:lnSpc>
              <a:spcBef>
                <a:spcPts val="300"/>
              </a:spcBef>
              <a:spcAft>
                <a:spcPts val="300"/>
              </a:spcAft>
              <a:buNone/>
            </a:pPr>
            <a:endParaRPr lang="en-US" altLang="zh-TW" sz="2200" dirty="0"/>
          </a:p>
          <a:p>
            <a:pPr marL="0" indent="0">
              <a:lnSpc>
                <a:spcPct val="125000"/>
              </a:lnSpc>
              <a:spcBef>
                <a:spcPts val="300"/>
              </a:spcBef>
              <a:spcAft>
                <a:spcPts val="300"/>
              </a:spcAft>
              <a:buNone/>
            </a:pPr>
            <a:endParaRPr lang="en-US" altLang="zh-TW" sz="2200" dirty="0"/>
          </a:p>
          <a:p>
            <a:pPr marL="0" indent="0">
              <a:buNone/>
            </a:pPr>
            <a:endParaRPr lang="zh-TW" altLang="en-US" sz="2200" dirty="0"/>
          </a:p>
        </p:txBody>
      </p:sp>
    </p:spTree>
    <p:extLst>
      <p:ext uri="{BB962C8B-B14F-4D97-AF65-F5344CB8AC3E}">
        <p14:creationId xmlns:p14="http://schemas.microsoft.com/office/powerpoint/2010/main" val="395848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62B546-9792-42C4-A0A3-103C48F5738E}"/>
              </a:ext>
            </a:extLst>
          </p:cNvPr>
          <p:cNvSpPr>
            <a:spLocks noGrp="1"/>
          </p:cNvSpPr>
          <p:nvPr>
            <p:ph type="title"/>
          </p:nvPr>
        </p:nvSpPr>
        <p:spPr/>
        <p:txBody>
          <a:bodyPr/>
          <a:lstStyle/>
          <a:p>
            <a:r>
              <a:rPr lang="en-US" altLang="zh-TW" dirty="0"/>
              <a:t>Method</a:t>
            </a:r>
            <a:endParaRPr lang="zh-TW" altLang="en-US" dirty="0"/>
          </a:p>
        </p:txBody>
      </p:sp>
      <p:sp>
        <p:nvSpPr>
          <p:cNvPr id="3" name="內容版面配置區 2">
            <a:extLst>
              <a:ext uri="{FF2B5EF4-FFF2-40B4-BE49-F238E27FC236}">
                <a16:creationId xmlns:a16="http://schemas.microsoft.com/office/drawing/2014/main" id="{EB9F253A-4BDB-48E6-90DE-6AB9F5EC3703}"/>
              </a:ext>
            </a:extLst>
          </p:cNvPr>
          <p:cNvSpPr>
            <a:spLocks noGrp="1"/>
          </p:cNvSpPr>
          <p:nvPr>
            <p:ph idx="1"/>
          </p:nvPr>
        </p:nvSpPr>
        <p:spPr>
          <a:xfrm>
            <a:off x="1097280" y="1845733"/>
            <a:ext cx="10058400" cy="4281690"/>
          </a:xfrm>
        </p:spPr>
        <p:txBody>
          <a:bodyPr>
            <a:normAutofit/>
          </a:bodyPr>
          <a:lstStyle/>
          <a:p>
            <a:pPr algn="just">
              <a:lnSpc>
                <a:spcPct val="125000"/>
              </a:lnSpc>
              <a:spcBef>
                <a:spcPts val="300"/>
              </a:spcBef>
              <a:spcAft>
                <a:spcPts val="300"/>
              </a:spcAft>
              <a:buFont typeface="Wingdings" panose="05000000000000000000" pitchFamily="2" charset="2"/>
              <a:buChar char="Ø"/>
            </a:pPr>
            <a:r>
              <a:rPr lang="zh-TW" altLang="en-US" sz="2200" dirty="0"/>
              <a:t>設備及實驗場景：</a:t>
            </a:r>
            <a:endParaRPr lang="en-US" altLang="zh-TW" sz="2200" dirty="0"/>
          </a:p>
          <a:p>
            <a:pPr lvl="1" algn="just">
              <a:lnSpc>
                <a:spcPct val="110000"/>
              </a:lnSpc>
              <a:spcBef>
                <a:spcPts val="300"/>
              </a:spcBef>
              <a:spcAft>
                <a:spcPts val="300"/>
              </a:spcAft>
              <a:buFont typeface="Wingdings" panose="05000000000000000000" pitchFamily="2" charset="2"/>
              <a:buChar char="l"/>
            </a:pPr>
            <a:r>
              <a:rPr lang="zh-TW" altLang="en-US" sz="2000" dirty="0"/>
              <a:t>受測者使用滑鼠操作螢幕上顯示的按鈕。</a:t>
            </a:r>
            <a:endParaRPr lang="en-US" altLang="zh-TW" sz="2000" dirty="0"/>
          </a:p>
          <a:p>
            <a:pPr lvl="1" algn="just">
              <a:lnSpc>
                <a:spcPct val="110000"/>
              </a:lnSpc>
              <a:spcBef>
                <a:spcPts val="300"/>
              </a:spcBef>
              <a:spcAft>
                <a:spcPts val="300"/>
              </a:spcAft>
              <a:buFont typeface="Wingdings" panose="05000000000000000000" pitchFamily="2" charset="2"/>
              <a:buChar char="l"/>
            </a:pPr>
            <a:r>
              <a:rPr lang="zh-TW" altLang="en-US" sz="2000" dirty="0"/>
              <a:t>在簡單和複雜的任務場景下，將火車行駛到特定的站點並安全及即時的接送乘客到達站點。</a:t>
            </a:r>
          </a:p>
          <a:p>
            <a:pPr lvl="1" algn="just">
              <a:lnSpc>
                <a:spcPct val="110000"/>
              </a:lnSpc>
              <a:spcBef>
                <a:spcPts val="300"/>
              </a:spcBef>
              <a:spcAft>
                <a:spcPts val="300"/>
              </a:spcAft>
              <a:buFont typeface="Wingdings" panose="05000000000000000000" pitchFamily="2" charset="2"/>
              <a:buChar char="l"/>
            </a:pPr>
            <a:r>
              <a:rPr lang="zh-TW" altLang="en-US" sz="2000" dirty="0"/>
              <a:t>使用者介面參照遊戲平台“</a:t>
            </a:r>
            <a:r>
              <a:rPr lang="en-US" altLang="zh-TW" sz="2000" dirty="0"/>
              <a:t>STEAM</a:t>
            </a:r>
            <a:r>
              <a:rPr lang="zh-TW" altLang="en-US" sz="2000" dirty="0"/>
              <a:t>”的“</a:t>
            </a:r>
            <a:r>
              <a:rPr lang="en-US" altLang="zh-TW" sz="2000" dirty="0"/>
              <a:t>Train Simulator 2015</a:t>
            </a:r>
            <a:r>
              <a:rPr lang="zh-TW" altLang="en-US" sz="2000" dirty="0"/>
              <a:t>”，並且針對實驗需求修改場景。</a:t>
            </a:r>
            <a:endParaRPr lang="en-US" altLang="zh-TW" sz="2000" dirty="0"/>
          </a:p>
          <a:p>
            <a:pPr marL="0" indent="0" algn="just">
              <a:lnSpc>
                <a:spcPct val="125000"/>
              </a:lnSpc>
              <a:spcBef>
                <a:spcPts val="300"/>
              </a:spcBef>
              <a:spcAft>
                <a:spcPts val="300"/>
              </a:spcAft>
              <a:buNone/>
            </a:pPr>
            <a:endParaRPr lang="en-US" altLang="zh-TW" sz="2400" dirty="0"/>
          </a:p>
          <a:p>
            <a:pPr marL="0" indent="0" algn="just">
              <a:lnSpc>
                <a:spcPct val="125000"/>
              </a:lnSpc>
              <a:spcBef>
                <a:spcPts val="300"/>
              </a:spcBef>
              <a:spcAft>
                <a:spcPts val="300"/>
              </a:spcAft>
              <a:buNone/>
            </a:pPr>
            <a:r>
              <a:rPr lang="en-US" altLang="zh-TW" sz="2200" dirty="0"/>
              <a:t>	</a:t>
            </a:r>
          </a:p>
          <a:p>
            <a:pPr marL="0" indent="0" algn="just">
              <a:lnSpc>
                <a:spcPct val="125000"/>
              </a:lnSpc>
              <a:spcBef>
                <a:spcPts val="300"/>
              </a:spcBef>
              <a:spcAft>
                <a:spcPts val="300"/>
              </a:spcAft>
              <a:buNone/>
            </a:pPr>
            <a:endParaRPr lang="en-US" altLang="zh-TW" sz="2200" dirty="0"/>
          </a:p>
          <a:p>
            <a:pPr marL="0" indent="0">
              <a:lnSpc>
                <a:spcPct val="125000"/>
              </a:lnSpc>
              <a:spcBef>
                <a:spcPts val="300"/>
              </a:spcBef>
              <a:spcAft>
                <a:spcPts val="300"/>
              </a:spcAft>
              <a:buNone/>
            </a:pPr>
            <a:endParaRPr lang="en-US" altLang="zh-TW" sz="2200" dirty="0"/>
          </a:p>
          <a:p>
            <a:pPr marL="0" indent="0">
              <a:buNone/>
            </a:pPr>
            <a:endParaRPr lang="zh-TW" altLang="en-US" sz="2200" dirty="0"/>
          </a:p>
        </p:txBody>
      </p:sp>
      <p:pic>
        <p:nvPicPr>
          <p:cNvPr id="5" name="圖片 4" descr="一張含有 文字, 膝上型電腦, 電腦, 電子用品 的圖片&#10;&#10;自動產生的描述">
            <a:extLst>
              <a:ext uri="{FF2B5EF4-FFF2-40B4-BE49-F238E27FC236}">
                <a16:creationId xmlns:a16="http://schemas.microsoft.com/office/drawing/2014/main" id="{991420F8-7DA0-4214-A589-C0F7F412A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013" y="4062048"/>
            <a:ext cx="3009655" cy="2288069"/>
          </a:xfrm>
          <a:prstGeom prst="rect">
            <a:avLst/>
          </a:prstGeom>
        </p:spPr>
      </p:pic>
      <p:pic>
        <p:nvPicPr>
          <p:cNvPr id="7" name="圖片 6">
            <a:extLst>
              <a:ext uri="{FF2B5EF4-FFF2-40B4-BE49-F238E27FC236}">
                <a16:creationId xmlns:a16="http://schemas.microsoft.com/office/drawing/2014/main" id="{0FE44517-4D1B-4144-9953-D23598CFAF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2219" y="4037613"/>
            <a:ext cx="3992501" cy="2263904"/>
          </a:xfrm>
          <a:prstGeom prst="rect">
            <a:avLst/>
          </a:prstGeom>
        </p:spPr>
      </p:pic>
    </p:spTree>
    <p:extLst>
      <p:ext uri="{BB962C8B-B14F-4D97-AF65-F5344CB8AC3E}">
        <p14:creationId xmlns:p14="http://schemas.microsoft.com/office/powerpoint/2010/main" val="380534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62B546-9792-42C4-A0A3-103C48F5738E}"/>
              </a:ext>
            </a:extLst>
          </p:cNvPr>
          <p:cNvSpPr>
            <a:spLocks noGrp="1"/>
          </p:cNvSpPr>
          <p:nvPr>
            <p:ph type="title"/>
          </p:nvPr>
        </p:nvSpPr>
        <p:spPr/>
        <p:txBody>
          <a:bodyPr/>
          <a:lstStyle/>
          <a:p>
            <a:r>
              <a:rPr lang="en-US" altLang="zh-TW" dirty="0"/>
              <a:t>Method</a:t>
            </a:r>
            <a:endParaRPr lang="zh-TW" altLang="en-US" dirty="0"/>
          </a:p>
        </p:txBody>
      </p:sp>
      <p:sp>
        <p:nvSpPr>
          <p:cNvPr id="3" name="內容版面配置區 2">
            <a:extLst>
              <a:ext uri="{FF2B5EF4-FFF2-40B4-BE49-F238E27FC236}">
                <a16:creationId xmlns:a16="http://schemas.microsoft.com/office/drawing/2014/main" id="{EB9F253A-4BDB-48E6-90DE-6AB9F5EC3703}"/>
              </a:ext>
            </a:extLst>
          </p:cNvPr>
          <p:cNvSpPr>
            <a:spLocks noGrp="1"/>
          </p:cNvSpPr>
          <p:nvPr>
            <p:ph idx="1"/>
          </p:nvPr>
        </p:nvSpPr>
        <p:spPr>
          <a:xfrm>
            <a:off x="1097280" y="1845733"/>
            <a:ext cx="10058400" cy="4281690"/>
          </a:xfrm>
        </p:spPr>
        <p:txBody>
          <a:bodyPr>
            <a:normAutofit/>
          </a:bodyPr>
          <a:lstStyle/>
          <a:p>
            <a:pPr algn="just">
              <a:lnSpc>
                <a:spcPct val="100000"/>
              </a:lnSpc>
              <a:spcBef>
                <a:spcPts val="300"/>
              </a:spcBef>
              <a:spcAft>
                <a:spcPts val="300"/>
              </a:spcAft>
              <a:buFont typeface="Wingdings" panose="05000000000000000000" pitchFamily="2" charset="2"/>
              <a:buChar char="Ø"/>
            </a:pPr>
            <a:r>
              <a:rPr lang="zh-TW" altLang="en-US" dirty="0"/>
              <a:t>在特定位置的界面上顯示任務相關資訊：</a:t>
            </a:r>
            <a:endParaRPr lang="en-US" altLang="zh-TW" dirty="0"/>
          </a:p>
          <a:p>
            <a:pPr marL="702900" indent="-342900" algn="just">
              <a:lnSpc>
                <a:spcPct val="100000"/>
              </a:lnSpc>
              <a:spcBef>
                <a:spcPts val="300"/>
              </a:spcBef>
              <a:spcAft>
                <a:spcPts val="300"/>
              </a:spcAft>
              <a:buFont typeface="Wingdings" panose="05000000000000000000" pitchFamily="2" charset="2"/>
              <a:buChar char="l"/>
            </a:pPr>
            <a:r>
              <a:rPr lang="zh-TW" altLang="en-US" sz="1800" dirty="0"/>
              <a:t>目前速度及速度限制</a:t>
            </a:r>
            <a:r>
              <a:rPr lang="en-US" altLang="zh-TW" sz="1800" dirty="0"/>
              <a:t>(speedometer)</a:t>
            </a:r>
          </a:p>
          <a:p>
            <a:pPr marL="702900" indent="-342900" algn="just">
              <a:lnSpc>
                <a:spcPct val="100000"/>
              </a:lnSpc>
              <a:spcBef>
                <a:spcPts val="300"/>
              </a:spcBef>
              <a:spcAft>
                <a:spcPts val="300"/>
              </a:spcAft>
              <a:buFont typeface="Wingdings" panose="05000000000000000000" pitchFamily="2" charset="2"/>
              <a:buChar char="l"/>
            </a:pPr>
            <a:r>
              <a:rPr lang="zh-TW" altLang="en-US" sz="1800" dirty="0"/>
              <a:t>軌道狀況</a:t>
            </a:r>
            <a:r>
              <a:rPr lang="en-US" altLang="zh-TW" sz="1800" dirty="0"/>
              <a:t>(Track profile)</a:t>
            </a:r>
            <a:r>
              <a:rPr lang="zh-TW" altLang="en-US" sz="1800" dirty="0"/>
              <a:t>：顯示目前到車站的距離，其中到站最佳停靠位置用短綠線表示</a:t>
            </a:r>
            <a:endParaRPr lang="en-US" altLang="zh-TW" sz="1800" dirty="0"/>
          </a:p>
          <a:p>
            <a:pPr marL="702900" indent="-342900" algn="just">
              <a:lnSpc>
                <a:spcPct val="100000"/>
              </a:lnSpc>
              <a:spcBef>
                <a:spcPts val="300"/>
              </a:spcBef>
              <a:spcAft>
                <a:spcPts val="300"/>
              </a:spcAft>
              <a:buFont typeface="Wingdings" panose="05000000000000000000" pitchFamily="2" charset="2"/>
              <a:buChar char="l"/>
            </a:pPr>
            <a:r>
              <a:rPr lang="zh-TW" altLang="en-US" sz="1800" dirty="0"/>
              <a:t>超速及緊急剎車警告：顯示在操作錯誤警告區</a:t>
            </a:r>
            <a:r>
              <a:rPr lang="en-US" altLang="zh-TW" sz="1800" dirty="0"/>
              <a:t>(operational error warning)</a:t>
            </a:r>
          </a:p>
          <a:p>
            <a:pPr marL="702900" indent="-342900" algn="just">
              <a:lnSpc>
                <a:spcPct val="100000"/>
              </a:lnSpc>
              <a:spcBef>
                <a:spcPts val="300"/>
              </a:spcBef>
              <a:spcAft>
                <a:spcPts val="300"/>
              </a:spcAft>
              <a:buFont typeface="Wingdings" panose="05000000000000000000" pitchFamily="2" charset="2"/>
              <a:buChar char="l"/>
            </a:pPr>
            <a:r>
              <a:rPr lang="zh-TW" altLang="en-US" sz="1800" dirty="0"/>
              <a:t>自動警告系統</a:t>
            </a:r>
            <a:r>
              <a:rPr lang="en-US" altLang="zh-TW" sz="1800" dirty="0"/>
              <a:t>(AWS)</a:t>
            </a:r>
            <a:r>
              <a:rPr lang="zh-TW" altLang="en-US" sz="1800" dirty="0"/>
              <a:t>：當前方號誌為紅燈或黃燈時，</a:t>
            </a:r>
            <a:r>
              <a:rPr lang="en-US" altLang="zh-TW" sz="1800" dirty="0"/>
              <a:t>AWS</a:t>
            </a:r>
            <a:r>
              <a:rPr lang="zh-TW" altLang="en-US" sz="1800" dirty="0"/>
              <a:t>重置按鈕會亮起，提醒駕駛在號誌轉成紅燈時停下火車。</a:t>
            </a:r>
            <a:endParaRPr lang="en-US" altLang="zh-TW" sz="1800" dirty="0"/>
          </a:p>
          <a:p>
            <a:pPr marL="702900" indent="-342900" algn="just">
              <a:lnSpc>
                <a:spcPct val="100000"/>
              </a:lnSpc>
              <a:spcBef>
                <a:spcPts val="300"/>
              </a:spcBef>
              <a:spcAft>
                <a:spcPts val="300"/>
              </a:spcAft>
              <a:buFont typeface="Wingdings" panose="05000000000000000000" pitchFamily="2" charset="2"/>
              <a:buChar char="l"/>
            </a:pPr>
            <a:r>
              <a:rPr lang="zh-TW" altLang="en-US" sz="1800" dirty="0"/>
              <a:t>任務情況</a:t>
            </a:r>
            <a:r>
              <a:rPr lang="en-US" altLang="zh-TW" sz="1800" dirty="0"/>
              <a:t>(Task situation)</a:t>
            </a:r>
            <a:r>
              <a:rPr lang="zh-TW" altLang="en-US" sz="1800" dirty="0"/>
              <a:t>：顯示預計到達時間。</a:t>
            </a:r>
            <a:endParaRPr lang="en-US" altLang="zh-TW" sz="1800" dirty="0"/>
          </a:p>
          <a:p>
            <a:pPr marL="0" indent="0" algn="just">
              <a:lnSpc>
                <a:spcPct val="125000"/>
              </a:lnSpc>
              <a:spcBef>
                <a:spcPts val="300"/>
              </a:spcBef>
              <a:spcAft>
                <a:spcPts val="300"/>
              </a:spcAft>
              <a:buNone/>
            </a:pPr>
            <a:r>
              <a:rPr lang="en-US" altLang="zh-TW" sz="2200" dirty="0"/>
              <a:t>	</a:t>
            </a:r>
          </a:p>
          <a:p>
            <a:pPr marL="0" indent="0" algn="just">
              <a:lnSpc>
                <a:spcPct val="125000"/>
              </a:lnSpc>
              <a:spcBef>
                <a:spcPts val="300"/>
              </a:spcBef>
              <a:spcAft>
                <a:spcPts val="300"/>
              </a:spcAft>
              <a:buNone/>
            </a:pPr>
            <a:endParaRPr lang="en-US" altLang="zh-TW" sz="2200" dirty="0"/>
          </a:p>
          <a:p>
            <a:pPr marL="0" indent="0">
              <a:lnSpc>
                <a:spcPct val="125000"/>
              </a:lnSpc>
              <a:spcBef>
                <a:spcPts val="300"/>
              </a:spcBef>
              <a:spcAft>
                <a:spcPts val="300"/>
              </a:spcAft>
              <a:buNone/>
            </a:pPr>
            <a:endParaRPr lang="en-US" altLang="zh-TW" sz="2200" dirty="0"/>
          </a:p>
          <a:p>
            <a:pPr marL="0" indent="0">
              <a:buNone/>
            </a:pPr>
            <a:endParaRPr lang="zh-TW" altLang="en-US" sz="2200" dirty="0"/>
          </a:p>
        </p:txBody>
      </p:sp>
      <p:pic>
        <p:nvPicPr>
          <p:cNvPr id="6" name="圖片 5">
            <a:extLst>
              <a:ext uri="{FF2B5EF4-FFF2-40B4-BE49-F238E27FC236}">
                <a16:creationId xmlns:a16="http://schemas.microsoft.com/office/drawing/2014/main" id="{420AD97F-F76A-4764-88BE-1F51BDA26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4240688"/>
            <a:ext cx="10537645" cy="2490050"/>
          </a:xfrm>
          <a:prstGeom prst="rect">
            <a:avLst/>
          </a:prstGeom>
        </p:spPr>
      </p:pic>
    </p:spTree>
    <p:extLst>
      <p:ext uri="{BB962C8B-B14F-4D97-AF65-F5344CB8AC3E}">
        <p14:creationId xmlns:p14="http://schemas.microsoft.com/office/powerpoint/2010/main" val="4261865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62B546-9792-42C4-A0A3-103C48F5738E}"/>
              </a:ext>
            </a:extLst>
          </p:cNvPr>
          <p:cNvSpPr>
            <a:spLocks noGrp="1"/>
          </p:cNvSpPr>
          <p:nvPr>
            <p:ph type="title"/>
          </p:nvPr>
        </p:nvSpPr>
        <p:spPr/>
        <p:txBody>
          <a:bodyPr/>
          <a:lstStyle/>
          <a:p>
            <a:r>
              <a:rPr lang="en-US" altLang="zh-TW" dirty="0"/>
              <a:t>Method</a:t>
            </a:r>
            <a:endParaRPr lang="zh-TW" altLang="en-US" dirty="0"/>
          </a:p>
        </p:txBody>
      </p:sp>
      <p:sp>
        <p:nvSpPr>
          <p:cNvPr id="3" name="內容版面配置區 2">
            <a:extLst>
              <a:ext uri="{FF2B5EF4-FFF2-40B4-BE49-F238E27FC236}">
                <a16:creationId xmlns:a16="http://schemas.microsoft.com/office/drawing/2014/main" id="{EB9F253A-4BDB-48E6-90DE-6AB9F5EC3703}"/>
              </a:ext>
            </a:extLst>
          </p:cNvPr>
          <p:cNvSpPr>
            <a:spLocks noGrp="1"/>
          </p:cNvSpPr>
          <p:nvPr>
            <p:ph idx="1"/>
          </p:nvPr>
        </p:nvSpPr>
        <p:spPr>
          <a:xfrm>
            <a:off x="1097280" y="1845733"/>
            <a:ext cx="10058400" cy="4281690"/>
          </a:xfrm>
        </p:spPr>
        <p:txBody>
          <a:bodyPr>
            <a:normAutofit/>
          </a:bodyPr>
          <a:lstStyle/>
          <a:p>
            <a:pPr algn="just">
              <a:lnSpc>
                <a:spcPct val="100000"/>
              </a:lnSpc>
              <a:spcBef>
                <a:spcPts val="300"/>
              </a:spcBef>
              <a:spcAft>
                <a:spcPts val="300"/>
              </a:spcAft>
              <a:buFont typeface="Wingdings" panose="05000000000000000000" pitchFamily="2" charset="2"/>
              <a:buChar char="Ø"/>
            </a:pPr>
            <a:r>
              <a:rPr lang="zh-TW" altLang="en-US" dirty="0"/>
              <a:t>實際操作：</a:t>
            </a:r>
            <a:endParaRPr lang="en-US" altLang="zh-TW" dirty="0"/>
          </a:p>
          <a:p>
            <a:pPr marL="702900" indent="-342900" algn="just">
              <a:lnSpc>
                <a:spcPct val="100000"/>
              </a:lnSpc>
              <a:spcBef>
                <a:spcPts val="300"/>
              </a:spcBef>
              <a:spcAft>
                <a:spcPts val="300"/>
              </a:spcAft>
              <a:buFont typeface="Wingdings" panose="05000000000000000000" pitchFamily="2" charset="2"/>
              <a:buChar char="l"/>
            </a:pPr>
            <a:r>
              <a:rPr lang="zh-TW" altLang="en-US" sz="1800" dirty="0"/>
              <a:t>油門：為</a:t>
            </a:r>
            <a:r>
              <a:rPr lang="en-US" altLang="zh-TW" sz="1800" dirty="0"/>
              <a:t>0% </a:t>
            </a:r>
            <a:r>
              <a:rPr lang="zh-TW" altLang="en-US" sz="1800" dirty="0"/>
              <a:t>到 </a:t>
            </a:r>
            <a:r>
              <a:rPr lang="en-US" altLang="zh-TW" sz="1800" dirty="0"/>
              <a:t>100%</a:t>
            </a:r>
            <a:r>
              <a:rPr lang="zh-TW" altLang="en-US" sz="1800" dirty="0"/>
              <a:t>， </a:t>
            </a:r>
            <a:r>
              <a:rPr lang="en-US" altLang="zh-TW" sz="1800" dirty="0"/>
              <a:t>0%</a:t>
            </a:r>
            <a:r>
              <a:rPr lang="zh-TW" altLang="en-US" sz="1800" dirty="0"/>
              <a:t>時為保持速度，</a:t>
            </a:r>
            <a:r>
              <a:rPr lang="en-US" altLang="zh-TW" sz="1800" dirty="0"/>
              <a:t>100% </a:t>
            </a:r>
            <a:r>
              <a:rPr lang="zh-TW" altLang="en-US" sz="1800" dirty="0"/>
              <a:t>時，功率最大。</a:t>
            </a:r>
          </a:p>
          <a:p>
            <a:pPr marL="702900" indent="-342900" algn="just">
              <a:lnSpc>
                <a:spcPct val="100000"/>
              </a:lnSpc>
              <a:spcBef>
                <a:spcPts val="300"/>
              </a:spcBef>
              <a:spcAft>
                <a:spcPts val="300"/>
              </a:spcAft>
              <a:buFont typeface="Wingdings" panose="05000000000000000000" pitchFamily="2" charset="2"/>
              <a:buChar char="l"/>
            </a:pPr>
            <a:r>
              <a:rPr lang="zh-TW" altLang="en-US" sz="1800" i="0" dirty="0"/>
              <a:t>倒車：在中間位置，火車不動；向上移動前進，向下移動後退。</a:t>
            </a:r>
            <a:endParaRPr lang="en-US" altLang="zh-TW" sz="1800" i="0" dirty="0"/>
          </a:p>
          <a:p>
            <a:pPr marL="702900" indent="-342900" algn="just">
              <a:lnSpc>
                <a:spcPct val="100000"/>
              </a:lnSpc>
              <a:spcBef>
                <a:spcPts val="300"/>
              </a:spcBef>
              <a:spcAft>
                <a:spcPts val="300"/>
              </a:spcAft>
              <a:buFont typeface="Wingdings" panose="05000000000000000000" pitchFamily="2" charset="2"/>
              <a:buChar char="l"/>
            </a:pPr>
            <a:r>
              <a:rPr lang="zh-TW" altLang="en-US" sz="1800" i="0" dirty="0"/>
              <a:t>煞車：</a:t>
            </a:r>
            <a:r>
              <a:rPr lang="zh-TW" altLang="en-US" sz="1800" dirty="0"/>
              <a:t>為</a:t>
            </a:r>
            <a:r>
              <a:rPr lang="en-US" altLang="zh-TW" sz="1800" dirty="0"/>
              <a:t>0% </a:t>
            </a:r>
            <a:r>
              <a:rPr lang="zh-TW" altLang="en-US" sz="1800" dirty="0"/>
              <a:t>到 </a:t>
            </a:r>
            <a:r>
              <a:rPr lang="en-US" altLang="zh-TW" sz="1800" dirty="0"/>
              <a:t>100%</a:t>
            </a:r>
            <a:r>
              <a:rPr lang="zh-TW" altLang="en-US" sz="1800" dirty="0"/>
              <a:t>，</a:t>
            </a:r>
            <a:r>
              <a:rPr lang="zh-TW" altLang="en-US" sz="1800" i="0" dirty="0"/>
              <a:t> </a:t>
            </a:r>
            <a:r>
              <a:rPr lang="en-US" altLang="zh-TW" sz="1800" i="0" dirty="0"/>
              <a:t>0%</a:t>
            </a:r>
            <a:r>
              <a:rPr lang="zh-TW" altLang="en-US" sz="1800" dirty="0"/>
              <a:t>為</a:t>
            </a:r>
            <a:r>
              <a:rPr lang="zh-TW" altLang="en-US" sz="1800" i="0" dirty="0"/>
              <a:t>不使用煞車來降低速度。</a:t>
            </a:r>
            <a:endParaRPr lang="en-US" altLang="zh-TW" sz="1800" i="0" dirty="0"/>
          </a:p>
          <a:p>
            <a:pPr marL="702900" indent="-342900" algn="just">
              <a:lnSpc>
                <a:spcPct val="100000"/>
              </a:lnSpc>
              <a:spcBef>
                <a:spcPts val="300"/>
              </a:spcBef>
              <a:spcAft>
                <a:spcPts val="300"/>
              </a:spcAft>
              <a:buFont typeface="Wingdings" panose="05000000000000000000" pitchFamily="2" charset="2"/>
              <a:buChar char="l"/>
            </a:pPr>
            <a:r>
              <a:rPr lang="zh-TW" altLang="en-US" sz="1800" dirty="0"/>
              <a:t>上車</a:t>
            </a:r>
            <a:r>
              <a:rPr lang="en-US" altLang="zh-TW" sz="1800" dirty="0"/>
              <a:t>/</a:t>
            </a:r>
            <a:r>
              <a:rPr lang="zh-TW" altLang="en-US" sz="1800" dirty="0"/>
              <a:t>下車：火車到站後按按鈕開關車門，</a:t>
            </a:r>
            <a:r>
              <a:rPr lang="zh-TW" altLang="en-US" sz="1800" i="0" dirty="0"/>
              <a:t>使乘客可以上下車。</a:t>
            </a:r>
            <a:endParaRPr lang="en-US" altLang="zh-TW" sz="1800" i="0" dirty="0"/>
          </a:p>
          <a:p>
            <a:pPr marL="702900" indent="-342900" algn="just">
              <a:lnSpc>
                <a:spcPct val="100000"/>
              </a:lnSpc>
              <a:spcBef>
                <a:spcPts val="300"/>
              </a:spcBef>
              <a:spcAft>
                <a:spcPts val="300"/>
              </a:spcAft>
              <a:buFont typeface="Wingdings" panose="05000000000000000000" pitchFamily="2" charset="2"/>
              <a:buChar char="l"/>
            </a:pPr>
            <a:r>
              <a:rPr lang="en-US" altLang="zh-TW" sz="1800" i="0" dirty="0"/>
              <a:t>AWS</a:t>
            </a:r>
            <a:r>
              <a:rPr lang="zh-TW" altLang="en-US" sz="1800" i="0" dirty="0"/>
              <a:t>重置按鈕：按下按鈕以確定駕駛已接收到</a:t>
            </a:r>
            <a:r>
              <a:rPr lang="en-US" altLang="zh-TW" sz="1800" i="0" dirty="0"/>
              <a:t>AWS</a:t>
            </a:r>
            <a:r>
              <a:rPr lang="zh-TW" altLang="en-US" sz="1800" i="0" dirty="0"/>
              <a:t>傳達的警告；否則，火車會自動煞車。</a:t>
            </a:r>
            <a:endParaRPr lang="en-US" altLang="zh-TW" sz="1800" i="0" dirty="0"/>
          </a:p>
          <a:p>
            <a:pPr marL="0" indent="0" algn="just">
              <a:lnSpc>
                <a:spcPct val="125000"/>
              </a:lnSpc>
              <a:spcBef>
                <a:spcPts val="300"/>
              </a:spcBef>
              <a:spcAft>
                <a:spcPts val="300"/>
              </a:spcAft>
              <a:buNone/>
            </a:pPr>
            <a:endParaRPr lang="en-US" altLang="zh-TW" sz="2200" dirty="0"/>
          </a:p>
          <a:p>
            <a:pPr marL="0" indent="0">
              <a:lnSpc>
                <a:spcPct val="125000"/>
              </a:lnSpc>
              <a:spcBef>
                <a:spcPts val="300"/>
              </a:spcBef>
              <a:spcAft>
                <a:spcPts val="300"/>
              </a:spcAft>
              <a:buNone/>
            </a:pPr>
            <a:endParaRPr lang="en-US" altLang="zh-TW" sz="2200" dirty="0"/>
          </a:p>
          <a:p>
            <a:pPr marL="0" indent="0">
              <a:buNone/>
            </a:pPr>
            <a:endParaRPr lang="zh-TW" altLang="en-US" sz="2200" dirty="0"/>
          </a:p>
        </p:txBody>
      </p:sp>
      <p:pic>
        <p:nvPicPr>
          <p:cNvPr id="5" name="圖片 4">
            <a:extLst>
              <a:ext uri="{FF2B5EF4-FFF2-40B4-BE49-F238E27FC236}">
                <a16:creationId xmlns:a16="http://schemas.microsoft.com/office/drawing/2014/main" id="{AD91E9E7-7BEA-43DB-AA2F-09A8C9554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177" y="4081347"/>
            <a:ext cx="10537645" cy="2490050"/>
          </a:xfrm>
          <a:prstGeom prst="rect">
            <a:avLst/>
          </a:prstGeom>
        </p:spPr>
      </p:pic>
      <p:sp>
        <p:nvSpPr>
          <p:cNvPr id="6" name="矩形 5">
            <a:extLst>
              <a:ext uri="{FF2B5EF4-FFF2-40B4-BE49-F238E27FC236}">
                <a16:creationId xmlns:a16="http://schemas.microsoft.com/office/drawing/2014/main" id="{4F9B4F0A-8A49-4A3B-9B2F-35A29C30AC07}"/>
              </a:ext>
            </a:extLst>
          </p:cNvPr>
          <p:cNvSpPr/>
          <p:nvPr/>
        </p:nvSpPr>
        <p:spPr>
          <a:xfrm>
            <a:off x="4692509" y="4081346"/>
            <a:ext cx="6591187" cy="15147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7509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62B546-9792-42C4-A0A3-103C48F5738E}"/>
              </a:ext>
            </a:extLst>
          </p:cNvPr>
          <p:cNvSpPr>
            <a:spLocks noGrp="1"/>
          </p:cNvSpPr>
          <p:nvPr>
            <p:ph type="title"/>
          </p:nvPr>
        </p:nvSpPr>
        <p:spPr/>
        <p:txBody>
          <a:bodyPr/>
          <a:lstStyle/>
          <a:p>
            <a:r>
              <a:rPr lang="en-US" altLang="zh-TW" dirty="0"/>
              <a:t>Method-</a:t>
            </a:r>
            <a:r>
              <a:rPr lang="zh-TW" altLang="en-US" sz="4800" dirty="0"/>
              <a:t>任務及時間表</a:t>
            </a:r>
            <a:endParaRPr lang="zh-TW" altLang="en-US" dirty="0"/>
          </a:p>
        </p:txBody>
      </p:sp>
      <p:sp>
        <p:nvSpPr>
          <p:cNvPr id="3" name="內容版面配置區 2">
            <a:extLst>
              <a:ext uri="{FF2B5EF4-FFF2-40B4-BE49-F238E27FC236}">
                <a16:creationId xmlns:a16="http://schemas.microsoft.com/office/drawing/2014/main" id="{EB9F253A-4BDB-48E6-90DE-6AB9F5EC3703}"/>
              </a:ext>
            </a:extLst>
          </p:cNvPr>
          <p:cNvSpPr>
            <a:spLocks noGrp="1"/>
          </p:cNvSpPr>
          <p:nvPr>
            <p:ph idx="1"/>
          </p:nvPr>
        </p:nvSpPr>
        <p:spPr>
          <a:xfrm>
            <a:off x="1097280" y="1845733"/>
            <a:ext cx="10058400" cy="4281690"/>
          </a:xfrm>
        </p:spPr>
        <p:txBody>
          <a:bodyPr>
            <a:normAutofit/>
          </a:bodyPr>
          <a:lstStyle/>
          <a:p>
            <a:pPr marL="0" indent="0" algn="just">
              <a:lnSpc>
                <a:spcPct val="100000"/>
              </a:lnSpc>
              <a:spcBef>
                <a:spcPts val="300"/>
              </a:spcBef>
              <a:spcAft>
                <a:spcPts val="300"/>
              </a:spcAft>
              <a:buNone/>
            </a:pPr>
            <a:endParaRPr lang="en-US" altLang="zh-TW" sz="2200" dirty="0"/>
          </a:p>
          <a:p>
            <a:pPr marL="0" indent="0">
              <a:lnSpc>
                <a:spcPct val="125000"/>
              </a:lnSpc>
              <a:spcBef>
                <a:spcPts val="300"/>
              </a:spcBef>
              <a:spcAft>
                <a:spcPts val="300"/>
              </a:spcAft>
              <a:buNone/>
            </a:pPr>
            <a:endParaRPr lang="en-US" altLang="zh-TW" sz="2200" dirty="0"/>
          </a:p>
          <a:p>
            <a:pPr marL="0" indent="0">
              <a:buNone/>
            </a:pPr>
            <a:endParaRPr lang="zh-TW" altLang="en-US" sz="2200" dirty="0"/>
          </a:p>
        </p:txBody>
      </p:sp>
      <p:pic>
        <p:nvPicPr>
          <p:cNvPr id="6" name="圖片 5" descr="一張含有 文字, 螢幕擷取畫面, 裝置 的圖片&#10;&#10;自動產生的描述">
            <a:extLst>
              <a:ext uri="{FF2B5EF4-FFF2-40B4-BE49-F238E27FC236}">
                <a16:creationId xmlns:a16="http://schemas.microsoft.com/office/drawing/2014/main" id="{10F05AF7-B085-4C6E-AE96-7D2EB32DD9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6752"/>
            <a:ext cx="7534616" cy="3735108"/>
          </a:xfrm>
          <a:prstGeom prst="rect">
            <a:avLst/>
          </a:prstGeom>
        </p:spPr>
      </p:pic>
      <p:pic>
        <p:nvPicPr>
          <p:cNvPr id="8" name="圖片 7" descr="一張含有 桌 的圖片&#10;&#10;自動產生的描述">
            <a:extLst>
              <a:ext uri="{FF2B5EF4-FFF2-40B4-BE49-F238E27FC236}">
                <a16:creationId xmlns:a16="http://schemas.microsoft.com/office/drawing/2014/main" id="{3959B907-B507-428C-A3F3-0556C282E5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480" y="4522443"/>
            <a:ext cx="5816318" cy="1822761"/>
          </a:xfrm>
          <a:prstGeom prst="rect">
            <a:avLst/>
          </a:prstGeom>
        </p:spPr>
      </p:pic>
    </p:spTree>
    <p:extLst>
      <p:ext uri="{BB962C8B-B14F-4D97-AF65-F5344CB8AC3E}">
        <p14:creationId xmlns:p14="http://schemas.microsoft.com/office/powerpoint/2010/main" val="2218523394"/>
      </p:ext>
    </p:extLst>
  </p:cSld>
  <p:clrMapOvr>
    <a:masterClrMapping/>
  </p:clrMapOvr>
</p:sld>
</file>

<file path=ppt/theme/theme1.xml><?xml version="1.0" encoding="utf-8"?>
<a:theme xmlns:a="http://schemas.openxmlformats.org/drawingml/2006/main" name="回顧">
  <a:themeElements>
    <a:clrScheme name="回顧">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常用">
      <a:majorFont>
        <a:latin typeface="Times New Roman"/>
        <a:ea typeface="標楷體"/>
        <a:cs typeface=""/>
      </a:majorFont>
      <a:minorFont>
        <a:latin typeface="Times New Roman"/>
        <a:ea typeface="標楷體"/>
        <a:cs typeface=""/>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897</TotalTime>
  <Words>2902</Words>
  <Application>Microsoft Office PowerPoint</Application>
  <PresentationFormat>寬螢幕</PresentationFormat>
  <Paragraphs>200</Paragraphs>
  <Slides>20</Slides>
  <Notes>20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20</vt:i4>
      </vt:variant>
    </vt:vector>
  </HeadingPairs>
  <TitlesOfParts>
    <vt:vector size="27" baseType="lpstr">
      <vt:lpstr>Microsoft JhengHei</vt:lpstr>
      <vt:lpstr>Arial</vt:lpstr>
      <vt:lpstr>Calibri</vt:lpstr>
      <vt:lpstr>Georgia</vt:lpstr>
      <vt:lpstr>Times New Roman</vt:lpstr>
      <vt:lpstr>Wingdings</vt:lpstr>
      <vt:lpstr>回顧</vt:lpstr>
      <vt:lpstr>The effect of information availability in a user interface (UI) on in-vehicle task performance: A pilot study</vt:lpstr>
      <vt:lpstr>Introduction</vt:lpstr>
      <vt:lpstr>Introduction</vt:lpstr>
      <vt:lpstr>Introduction</vt:lpstr>
      <vt:lpstr>Method</vt:lpstr>
      <vt:lpstr>Method</vt:lpstr>
      <vt:lpstr>Method</vt:lpstr>
      <vt:lpstr>Method</vt:lpstr>
      <vt:lpstr>Method-任務及時間表</vt:lpstr>
      <vt:lpstr>Method</vt:lpstr>
      <vt:lpstr>Method</vt:lpstr>
      <vt:lpstr>Method</vt:lpstr>
      <vt:lpstr>Result</vt:lpstr>
      <vt:lpstr>Result</vt:lpstr>
      <vt:lpstr>Result</vt:lpstr>
      <vt:lpstr>Result</vt:lpstr>
      <vt:lpstr>Result</vt:lpstr>
      <vt:lpstr>Result</vt:lpstr>
      <vt:lpstr>Discussion</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瑀婕 陳</dc:creator>
  <cp:lastModifiedBy>瑀婕 陳</cp:lastModifiedBy>
  <cp:revision>16</cp:revision>
  <dcterms:created xsi:type="dcterms:W3CDTF">2021-10-24T11:23:13Z</dcterms:created>
  <dcterms:modified xsi:type="dcterms:W3CDTF">2021-10-27T02:03:39Z</dcterms:modified>
</cp:coreProperties>
</file>